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8"/>
  </p:notesMasterIdLst>
  <p:handoutMasterIdLst>
    <p:handoutMasterId r:id="rId59"/>
  </p:handoutMasterIdLst>
  <p:sldIdLst>
    <p:sldId id="339" r:id="rId2"/>
    <p:sldId id="320" r:id="rId3"/>
    <p:sldId id="335" r:id="rId4"/>
    <p:sldId id="358" r:id="rId5"/>
    <p:sldId id="406" r:id="rId6"/>
    <p:sldId id="405" r:id="rId7"/>
    <p:sldId id="404" r:id="rId8"/>
    <p:sldId id="256" r:id="rId9"/>
    <p:sldId id="408" r:id="rId10"/>
    <p:sldId id="409" r:id="rId11"/>
    <p:sldId id="257" r:id="rId12"/>
    <p:sldId id="259" r:id="rId13"/>
    <p:sldId id="363" r:id="rId14"/>
    <p:sldId id="411" r:id="rId15"/>
    <p:sldId id="258" r:id="rId16"/>
    <p:sldId id="400" r:id="rId17"/>
    <p:sldId id="280" r:id="rId18"/>
    <p:sldId id="272" r:id="rId19"/>
    <p:sldId id="301" r:id="rId20"/>
    <p:sldId id="378" r:id="rId21"/>
    <p:sldId id="412" r:id="rId22"/>
    <p:sldId id="299" r:id="rId23"/>
    <p:sldId id="300" r:id="rId24"/>
    <p:sldId id="414" r:id="rId25"/>
    <p:sldId id="415" r:id="rId26"/>
    <p:sldId id="273" r:id="rId27"/>
    <p:sldId id="265" r:id="rId28"/>
    <p:sldId id="274" r:id="rId29"/>
    <p:sldId id="416" r:id="rId30"/>
    <p:sldId id="377" r:id="rId31"/>
    <p:sldId id="401" r:id="rId32"/>
    <p:sldId id="403" r:id="rId33"/>
    <p:sldId id="266" r:id="rId34"/>
    <p:sldId id="267" r:id="rId35"/>
    <p:sldId id="413" r:id="rId36"/>
    <p:sldId id="347" r:id="rId37"/>
    <p:sldId id="356" r:id="rId38"/>
    <p:sldId id="357" r:id="rId39"/>
    <p:sldId id="418" r:id="rId40"/>
    <p:sldId id="386" r:id="rId41"/>
    <p:sldId id="384" r:id="rId42"/>
    <p:sldId id="385" r:id="rId43"/>
    <p:sldId id="388" r:id="rId44"/>
    <p:sldId id="417" r:id="rId45"/>
    <p:sldId id="382" r:id="rId46"/>
    <p:sldId id="311" r:id="rId47"/>
    <p:sldId id="365" r:id="rId48"/>
    <p:sldId id="327" r:id="rId49"/>
    <p:sldId id="329" r:id="rId50"/>
    <p:sldId id="354" r:id="rId51"/>
    <p:sldId id="303" r:id="rId52"/>
    <p:sldId id="304" r:id="rId53"/>
    <p:sldId id="305" r:id="rId54"/>
    <p:sldId id="373" r:id="rId55"/>
    <p:sldId id="306" r:id="rId56"/>
    <p:sldId id="307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34" autoAdjust="0"/>
    <p:restoredTop sz="94660"/>
  </p:normalViewPr>
  <p:slideViewPr>
    <p:cSldViewPr>
      <p:cViewPr>
        <p:scale>
          <a:sx n="75" d="100"/>
          <a:sy n="75" d="100"/>
        </p:scale>
        <p:origin x="-52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9FCE-5386-834E-8452-D8FFAA26C319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378DD-9CF2-5844-AF0A-41C1AD496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6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C01E69BD-FE42-D344-92DB-99E786201A69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8BE6E685-C383-594F-97E9-A16276AED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39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106036-857C-114B-A45A-14D65F5CCDAC}" type="slidenum">
              <a:rPr lang="en-US" sz="1200">
                <a:latin typeface="Calibri" charset="0"/>
              </a:rPr>
              <a:pPr eaLnBrk="1" hangingPunct="1"/>
              <a:t>33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E63295-1329-E047-8022-643EB9C8BD06}" type="slidenum">
              <a:rPr lang="en-US" sz="1200">
                <a:latin typeface="Calibri" charset="0"/>
              </a:rPr>
              <a:pPr eaLnBrk="1" hangingPunct="1"/>
              <a:t>34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727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D7F7E4A-A7F1-6F4D-AC5E-2D68B95E4900}" type="slidenum">
              <a:rPr lang="en-US" sz="1200">
                <a:latin typeface="Calibri" charset="0"/>
              </a:rPr>
              <a:pPr algn="r" eaLnBrk="1" hangingPunct="1"/>
              <a:t>51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808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D2652F2-3665-E94E-A539-D439DEA5F386}" type="slidenum">
              <a:rPr lang="en-US" sz="1200">
                <a:latin typeface="Calibri" charset="0"/>
              </a:rPr>
              <a:pPr algn="r" eaLnBrk="1" hangingPunct="1"/>
              <a:t>56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DB8CB6-1063-0241-9AB3-442B92EB9179}" type="slidenum">
              <a:rPr lang="en-US" sz="1200">
                <a:latin typeface="Calibri" charset="0"/>
              </a:rPr>
              <a:pPr eaLnBrk="1" hangingPunct="1"/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4827B73-DFD6-8D45-B679-BD9501EF15D2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691C275-8F4D-8C46-AAEF-0442D0845689}" type="slidenum">
              <a:rPr lang="en-US" sz="1200">
                <a:latin typeface="Calibri" charset="0"/>
              </a:rPr>
              <a:pPr eaLnBrk="1" hangingPunct="1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B61D04-44BE-6D46-9E37-64063D18A2A7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4D15553-1789-0A43-9006-53D760EF9D36}" type="slidenum">
              <a:rPr lang="en-US" sz="1200">
                <a:latin typeface="Calibri" charset="0"/>
              </a:rPr>
              <a:pPr eaLnBrk="1" hangingPunct="1"/>
              <a:t>27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9958F-C84F-B64D-8701-03EB964CE79A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E9573-B840-4B4A-A503-8D68617C5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2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B9D09-AC8E-8749-9718-CD17A83E7133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5CE5-0E32-F645-99F8-570CD63ED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19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B316-8154-134F-9BB4-FE5A756BA5CB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74519-EA4B-144F-AA78-C2AC156F0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5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AB54B-37FB-9244-9BA7-C785CCE518C5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08E5-FBB4-3343-A1CA-A95B433ED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4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CBD35-911E-AA42-BF36-86AEEB7AAE91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55F4F-56B9-D94A-AFFA-1F4186939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812F9-DCAC-0344-8FD5-63579910A147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1562-3CE0-9D4A-B8E3-A2E97862D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31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8BE0-4A77-1B4C-8292-78EC8C6B359A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5FFF7-04AC-C943-81F1-874F7AF49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0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238F-AB22-A149-8425-C1FAD97E58BF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58916-ADA2-394C-A026-20F4E15C6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1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CF1E-6159-C94D-A062-29A43454CB19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C17F7-55AF-0C43-ADA7-98E2146EA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2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9B8E9-947B-0F48-8493-B35873446FF9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CF21B-95D3-9C4D-9A8B-FA78179F6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6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>
            <a:noFill/>
            <a:miter lim="800000"/>
            <a:headEnd/>
            <a:tailEnd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C358D-D902-8D45-A468-3359281F720D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57C64-02A6-9548-B1BD-249C3F878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06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CB906-1F0E-284F-BE0A-295E729964B7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2468-4A2F-F949-96FB-026160ED7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Rockwel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B9BBB2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B9BBB2"/>
                </a:solidFill>
                <a:cs typeface="Arial" charset="0"/>
              </a:defRPr>
            </a:lvl1pPr>
          </a:lstStyle>
          <a:p>
            <a:pPr>
              <a:defRPr/>
            </a:pPr>
            <a:fld id="{F1F2BA0E-7B95-204D-9CDD-CF64A93DFAB9}" type="datetime1">
              <a:rPr lang="en-US"/>
              <a:pPr>
                <a:defRPr/>
              </a:pPr>
              <a:t>10/1/14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DFE0D4"/>
                </a:solidFill>
                <a:cs typeface="Arial" charset="0"/>
              </a:defRPr>
            </a:lvl1pPr>
          </a:lstStyle>
          <a:p>
            <a:pPr>
              <a:defRPr/>
            </a:pPr>
            <a:fld id="{EAC09EF1-9CC7-D84B-BE80-F15C2F021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57" r:id="rId7"/>
    <p:sldLayoutId id="2147483967" r:id="rId8"/>
    <p:sldLayoutId id="2147483968" r:id="rId9"/>
    <p:sldLayoutId id="2147483958" r:id="rId10"/>
    <p:sldLayoutId id="2147483959" r:id="rId11"/>
    <p:sldLayoutId id="2147483960" r:id="rId12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  <a:ea typeface="ＭＳ Ｐゴシック" charset="0"/>
          <a:cs typeface="ＭＳ Ｐゴシック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-110" charset="0"/>
        </a:defRPr>
      </a:lvl9pPr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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ieldbio.wikispaces.com/Hom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youtube.com/watch?v=Fjr3A_kfsp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youtube.com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aRlFsYmkeY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earsonsuccessnet.com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mind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Rockwell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9/2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chromosomes do you have?</a:t>
            </a:r>
          </a:p>
          <a:p>
            <a:endParaRPr lang="en-US" dirty="0"/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Continue discussing the basics of biology</a:t>
            </a:r>
            <a:endParaRPr lang="en-US" dirty="0"/>
          </a:p>
          <a:p>
            <a:r>
              <a:rPr lang="en-US" dirty="0" smtClean="0"/>
              <a:t>Assignments:</a:t>
            </a:r>
          </a:p>
          <a:p>
            <a:pPr lvl="1"/>
            <a:r>
              <a:rPr lang="en-US" dirty="0" err="1" smtClean="0"/>
              <a:t>Wikispaces</a:t>
            </a:r>
            <a:r>
              <a:rPr lang="en-US" dirty="0" smtClean="0"/>
              <a:t> </a:t>
            </a:r>
            <a:r>
              <a:rPr lang="en-US" dirty="0" err="1" smtClean="0"/>
              <a:t>scav</a:t>
            </a:r>
            <a:r>
              <a:rPr lang="en-US" dirty="0" smtClean="0"/>
              <a:t> hunt / printing assignment </a:t>
            </a:r>
            <a:r>
              <a:rPr lang="en-US" dirty="0" smtClean="0">
                <a:sym typeface="Wingdings"/>
              </a:rPr>
              <a:t> due </a:t>
            </a:r>
            <a:r>
              <a:rPr lang="en-US" b="1" dirty="0" smtClean="0">
                <a:sym typeface="Wingdings"/>
              </a:rPr>
              <a:t>Wednesday</a:t>
            </a:r>
          </a:p>
          <a:p>
            <a:pPr lvl="1"/>
            <a:r>
              <a:rPr lang="en-US" b="1" dirty="0">
                <a:hlinkClick r:id="rId2"/>
              </a:rPr>
              <a:t>http://fieldbio.wikispaces.com/</a:t>
            </a:r>
            <a:r>
              <a:rPr lang="en-US" b="1" dirty="0" smtClean="0">
                <a:hlinkClick r:id="rId2"/>
              </a:rPr>
              <a:t>Home</a:t>
            </a:r>
            <a:endParaRPr lang="en-US" b="1" dirty="0" smtClean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8504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3581400" y="0"/>
            <a:ext cx="5562600" cy="9144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What is biology?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17463" y="304800"/>
            <a:ext cx="8229600" cy="6934200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…the study of </a:t>
            </a:r>
            <a:r>
              <a:rPr lang="en-US" u="sng">
                <a:latin typeface="Rockwell" charset="0"/>
              </a:rPr>
              <a:t>life</a:t>
            </a:r>
            <a:r>
              <a:rPr lang="en-US">
                <a:latin typeface="Rockwell" charset="0"/>
              </a:rPr>
              <a:t>.</a:t>
            </a:r>
          </a:p>
          <a:p>
            <a:pPr eaLnBrk="1" hangingPunct="1"/>
            <a:r>
              <a:rPr lang="en-US">
                <a:latin typeface="Rockwell" charset="0"/>
              </a:rPr>
              <a:t>So how does it affect us?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Affects our health, foods, medicine, the environment, how we interact, etc</a:t>
            </a:r>
          </a:p>
          <a:p>
            <a:pPr eaLnBrk="1" hangingPunct="1"/>
            <a:r>
              <a:rPr lang="en-US">
                <a:latin typeface="Rockwell" charset="0"/>
              </a:rPr>
              <a:t>What do scientists use to solve scientific problems?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Scientific method</a:t>
            </a:r>
          </a:p>
          <a:p>
            <a:pPr eaLnBrk="1" hangingPunct="1"/>
            <a:r>
              <a:rPr lang="en-US">
                <a:latin typeface="Rockwell" charset="0"/>
              </a:rPr>
              <a:t>What are the steps of the scientific method?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Make observations and ask questions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Form hypothesis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Create an experiment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Collect / Analyze Data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Draw conclusions</a:t>
            </a:r>
          </a:p>
          <a:p>
            <a:pPr lvl="1" eaLnBrk="1" hangingPunct="1"/>
            <a:endParaRPr lang="en-US">
              <a:latin typeface="Rockwel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0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What are some of the branches of biology?</a:t>
            </a:r>
            <a:br>
              <a:rPr lang="en-US" sz="40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</a:br>
            <a:endParaRPr lang="en-US" sz="400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0" y="1066800"/>
            <a:ext cx="8686800" cy="54102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Dendrology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Botany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Zoology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Ecology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Entomology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Cryobiology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Ornithology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Anatomy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Physiology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Ichthyology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Herpetology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Rockwell" charset="0"/>
                <a:ea typeface="ＭＳ Ｐゴシック" charset="0"/>
              </a:rPr>
              <a:t>Epidemiology</a:t>
            </a:r>
          </a:p>
          <a:p>
            <a:pPr eaLnBrk="1" hangingPunct="1">
              <a:lnSpc>
                <a:spcPct val="90000"/>
              </a:lnSpc>
            </a:pPr>
            <a:endParaRPr lang="en-US" sz="300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dirty="0">
                <a:latin typeface="Rockwell" charset="0"/>
                <a:ea typeface="ＭＳ Ｐゴシック" charset="0"/>
              </a:rPr>
              <a:t>Wood frog</a:t>
            </a:r>
            <a:r>
              <a:rPr lang="en-US" dirty="0" smtClean="0">
                <a:latin typeface="Rockwell" charset="0"/>
                <a:ea typeface="ＭＳ Ｐゴシック" charset="0"/>
              </a:rPr>
              <a:t>: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dirty="0" smtClean="0">
                <a:latin typeface="Rockwell" charset="0"/>
                <a:ea typeface="ＭＳ Ｐゴシック" charset="0"/>
                <a:hlinkClick r:id="rId2"/>
              </a:rPr>
              <a:t>http</a:t>
            </a:r>
            <a:r>
              <a:rPr lang="en-US" dirty="0">
                <a:latin typeface="Rockwell" charset="0"/>
                <a:ea typeface="ＭＳ Ｐゴシック" charset="0"/>
                <a:hlinkClick r:id="rId2"/>
              </a:rPr>
              <a:t>://www.youtube.com/watch?v=</a:t>
            </a:r>
            <a:r>
              <a:rPr lang="en-US" dirty="0" smtClean="0">
                <a:latin typeface="Rockwell" charset="0"/>
                <a:ea typeface="ＭＳ Ｐゴシック" charset="0"/>
                <a:hlinkClick r:id="rId2"/>
              </a:rPr>
              <a:t>Fjr3A_kfspM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dirty="0" smtClean="0">
              <a:latin typeface="Rockwell" charset="0"/>
              <a:ea typeface="ＭＳ Ｐゴシック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dirty="0">
              <a:latin typeface="Rockwell" charset="0"/>
              <a:ea typeface="ＭＳ Ｐゴシック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0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9/3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cells fight infection?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Discuss the characteristics of life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Scavenger hunt due!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>
                <a:sym typeface="Wingdings"/>
              </a:rPr>
              <a:t>First Quiz   </a:t>
            </a:r>
            <a:r>
              <a:rPr lang="en-US" dirty="0" smtClean="0">
                <a:sym typeface="Wingdings"/>
              </a:rPr>
              <a:t>Monday?</a:t>
            </a:r>
            <a:endParaRPr lang="en-US" dirty="0">
              <a:sym typeface="Wingdings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2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387350" y="6350"/>
            <a:ext cx="7516812" cy="985838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Characteristics of Life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152400" y="838200"/>
            <a:ext cx="8229600" cy="5715000"/>
          </a:xfrm>
        </p:spPr>
        <p:txBody>
          <a:bodyPr/>
          <a:lstStyle/>
          <a:p>
            <a:pPr marL="925513" lvl="1" indent="-514350" eaLnBrk="1" hangingPunct="1"/>
            <a:r>
              <a:rPr lang="en-US">
                <a:latin typeface="Rockwell" charset="0"/>
                <a:ea typeface="ＭＳ Ｐゴシック" charset="0"/>
              </a:rPr>
              <a:t>The basic unit of life is the </a:t>
            </a:r>
            <a:r>
              <a:rPr lang="en-US" u="sng">
                <a:latin typeface="Rockwell" charset="0"/>
                <a:ea typeface="ＭＳ Ｐゴシック" charset="0"/>
              </a:rPr>
              <a:t>cell</a:t>
            </a:r>
            <a:endParaRPr lang="en-US">
              <a:latin typeface="Rockwell" charset="0"/>
              <a:ea typeface="ＭＳ Ｐゴシック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281940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10113"/>
            <a:ext cx="3581400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16388"/>
            <a:ext cx="38862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difference between living and nonliving?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important terms:</a:t>
            </a:r>
          </a:p>
          <a:p>
            <a:pPr lvl="1"/>
            <a:r>
              <a:rPr lang="en-US" dirty="0" smtClean="0"/>
              <a:t>Biotic -</a:t>
            </a:r>
          </a:p>
          <a:p>
            <a:pPr lvl="1"/>
            <a:r>
              <a:rPr lang="en-US" dirty="0" smtClean="0"/>
              <a:t>living parts of the environment</a:t>
            </a:r>
          </a:p>
          <a:p>
            <a:pPr lvl="1"/>
            <a:r>
              <a:rPr lang="en-US" dirty="0" smtClean="0"/>
              <a:t>Abiotic – </a:t>
            </a:r>
          </a:p>
          <a:p>
            <a:pPr lvl="2"/>
            <a:r>
              <a:rPr lang="en-US" dirty="0" smtClean="0"/>
              <a:t>nonliving parts of the environment</a:t>
            </a:r>
          </a:p>
          <a:p>
            <a:pPr lvl="2"/>
            <a:r>
              <a:rPr lang="en-US" dirty="0" smtClean="0"/>
              <a:t>Abiotic Examples: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6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What are  the characteristics of life?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Get in a group with people around you and try to brain storm as some ways to characterize living things (to differentiate them from non-living)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dirty="0">
                <a:effectLst/>
                <a:latin typeface="Rockwell" charset="0"/>
              </a:rPr>
              <a:t>7 Characteristics of  Life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8839200" cy="4678363"/>
          </a:xfrm>
        </p:spPr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Life is ORGANIZED (cell organization)</a:t>
            </a:r>
          </a:p>
          <a:p>
            <a:pPr eaLnBrk="1" hangingPunct="1"/>
            <a:r>
              <a:rPr lang="en-US" dirty="0">
                <a:latin typeface="Rockwell" charset="0"/>
              </a:rPr>
              <a:t>Life responds to STIMULI (responsiveness)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maintain HOMEOSTASIS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have a METABOLISM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GROW and DEVELOP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REPRODUCE (using DNA, passing on genes)</a:t>
            </a:r>
          </a:p>
          <a:p>
            <a:pPr eaLnBrk="1" hangingPunct="1"/>
            <a:r>
              <a:rPr lang="en-US" dirty="0">
                <a:latin typeface="Rockwell" charset="0"/>
              </a:rPr>
              <a:t>Living things EVOLVE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5843" name="Picture 5" descr="7 properties of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0"/>
            <a:ext cx="5857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>
                <a:effectLst/>
                <a:latin typeface="Rockwell" charset="0"/>
              </a:rPr>
              <a:t>Directions: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We will be using the laptops…we only have 14 so you will have to share.</a:t>
            </a:r>
          </a:p>
          <a:p>
            <a:pPr eaLnBrk="1" hangingPunct="1"/>
            <a:r>
              <a:rPr lang="en-US">
                <a:latin typeface="Rockwell" charset="0"/>
              </a:rPr>
              <a:t>You will be accessing you </a:t>
            </a:r>
            <a:r>
              <a:rPr lang="en-US" u="sng">
                <a:latin typeface="Rockwell" charset="0"/>
              </a:rPr>
              <a:t>online book </a:t>
            </a:r>
            <a:r>
              <a:rPr lang="en-US">
                <a:latin typeface="Rockwell" charset="0"/>
              </a:rPr>
              <a:t>for the first time.</a:t>
            </a:r>
          </a:p>
          <a:p>
            <a:pPr eaLnBrk="1" hangingPunct="1"/>
            <a:r>
              <a:rPr lang="en-US">
                <a:latin typeface="Rockwell" charset="0"/>
              </a:rPr>
              <a:t>Go to </a:t>
            </a:r>
            <a:r>
              <a:rPr lang="en-US" altLang="ja-JP">
                <a:latin typeface="Rockwell" charset="0"/>
              </a:rPr>
              <a:t>pearsonsuccessnet.com</a:t>
            </a: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Login using the login and password you were given</a:t>
            </a:r>
            <a:endParaRPr lang="en-US" altLang="ja-JP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Once logged in choose the “open book”  link on the top right.</a:t>
            </a:r>
          </a:p>
          <a:p>
            <a:pPr eaLnBrk="1" hangingPunct="1"/>
            <a:r>
              <a:rPr lang="en-US">
                <a:latin typeface="Rockwell" charset="0"/>
              </a:rPr>
              <a:t>Follow the directions on your sheet from there.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9/4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8"/>
            <a:ext cx="8839200" cy="4525962"/>
          </a:xfrm>
        </p:spPr>
        <p:txBody>
          <a:bodyPr/>
          <a:lstStyle/>
          <a:p>
            <a:r>
              <a:rPr lang="en-US" dirty="0" smtClean="0"/>
              <a:t>What is an abiotic factor?  Give an example.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Today:</a:t>
            </a:r>
            <a:endParaRPr lang="en-US" dirty="0"/>
          </a:p>
          <a:p>
            <a:r>
              <a:rPr lang="en-US" dirty="0" smtClean="0"/>
              <a:t>Grade sheet</a:t>
            </a:r>
          </a:p>
          <a:p>
            <a:r>
              <a:rPr lang="en-US" dirty="0" smtClean="0"/>
              <a:t>Pulse activity</a:t>
            </a:r>
          </a:p>
          <a:p>
            <a:r>
              <a:rPr lang="en-US" dirty="0" smtClean="0"/>
              <a:t>Test – Next week</a:t>
            </a:r>
          </a:p>
        </p:txBody>
      </p:sp>
    </p:spTree>
    <p:extLst>
      <p:ext uri="{BB962C8B-B14F-4D97-AF65-F5344CB8AC3E}">
        <p14:creationId xmlns:p14="http://schemas.microsoft.com/office/powerpoint/2010/main" val="7358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9/5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81600"/>
          </a:xfrm>
        </p:spPr>
        <p:txBody>
          <a:bodyPr/>
          <a:lstStyle/>
          <a:p>
            <a:r>
              <a:rPr lang="en-US" dirty="0" smtClean="0"/>
              <a:t>Why is a control important to an experiment?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Biology CDT’s (B103 – MONDAY!!)</a:t>
            </a:r>
          </a:p>
          <a:p>
            <a:pPr lvl="1"/>
            <a:r>
              <a:rPr lang="en-US" dirty="0" smtClean="0"/>
              <a:t>ONLINE BOOK INFO!!</a:t>
            </a:r>
          </a:p>
          <a:p>
            <a:pPr lvl="2"/>
            <a:r>
              <a:rPr lang="en-US" dirty="0" smtClean="0"/>
              <a:t>Login:  biologyf208</a:t>
            </a:r>
            <a:r>
              <a:rPr lang="en-US" b="1" dirty="0" smtClean="0"/>
              <a:t>a</a:t>
            </a:r>
          </a:p>
          <a:p>
            <a:pPr lvl="2"/>
            <a:r>
              <a:rPr lang="en-US" dirty="0" smtClean="0"/>
              <a:t>Password:  (same as before)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Continue pulse activity</a:t>
            </a:r>
          </a:p>
          <a:p>
            <a:pPr lvl="1"/>
            <a:r>
              <a:rPr lang="en-US" dirty="0" smtClean="0"/>
              <a:t>Online book scavenger hunt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Test – Next Thursday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660400"/>
          </a:xfrm>
        </p:spPr>
        <p:txBody>
          <a:bodyPr/>
          <a:lstStyle/>
          <a:p>
            <a:pPr eaLnBrk="1" hangingPunct="1"/>
            <a:r>
              <a:rPr lang="en-US" sz="3400">
                <a:effectLst/>
                <a:latin typeface="Rockwell" charset="0"/>
              </a:rPr>
              <a:t>Characteristics of Life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A </a:t>
            </a:r>
            <a:r>
              <a:rPr lang="en-US" dirty="0">
                <a:latin typeface="Rockwell" charset="0"/>
                <a:sym typeface="Wingdings" charset="0"/>
              </a:rPr>
              <a:t> </a:t>
            </a:r>
            <a:r>
              <a:rPr lang="en-US" dirty="0">
                <a:latin typeface="Rockwell" charset="0"/>
              </a:rPr>
              <a:t>Life is </a:t>
            </a:r>
            <a:r>
              <a:rPr lang="en-US" u="sng" dirty="0" smtClean="0">
                <a:latin typeface="Rockwell" charset="0"/>
              </a:rPr>
              <a:t>ORGANIZE</a:t>
            </a:r>
            <a:r>
              <a:rPr lang="en-US" dirty="0" smtClean="0">
                <a:latin typeface="Rockwell" charset="0"/>
              </a:rPr>
              <a:t> (cell organization)</a:t>
            </a:r>
            <a:endParaRPr lang="en-US" u="sng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Organization of living things</a:t>
            </a: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Organism </a:t>
            </a:r>
            <a:r>
              <a:rPr lang="en-US" dirty="0">
                <a:latin typeface="Rockwell" charset="0"/>
                <a:sym typeface="Wingdings" charset="0"/>
              </a:rPr>
              <a:t>Organ System  </a:t>
            </a:r>
            <a:r>
              <a:rPr lang="en-US" dirty="0">
                <a:latin typeface="Rockwell" charset="0"/>
              </a:rPr>
              <a:t>Organ </a:t>
            </a:r>
            <a:r>
              <a:rPr lang="en-US" dirty="0">
                <a:latin typeface="Rockwell" charset="0"/>
                <a:sym typeface="Wingdings" charset="0"/>
              </a:rPr>
              <a:t> Tissue  Cell  Organelle  Biological Molecules  Atoms</a:t>
            </a:r>
          </a:p>
          <a:p>
            <a:pPr eaLnBrk="1" hangingPunct="1"/>
            <a:r>
              <a:rPr lang="en-US" dirty="0">
                <a:latin typeface="Rockwell" charset="0"/>
                <a:sym typeface="Wingdings" charset="0"/>
              </a:rPr>
              <a:t>What are some biological molecules?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Proteins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Lipids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Carbohydrates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cs typeface="ＭＳ Ｐゴシック" charset="0"/>
                <a:sym typeface="Wingdings" charset="0"/>
              </a:rPr>
              <a:t>Nucleic acids</a:t>
            </a:r>
          </a:p>
          <a:p>
            <a:pPr lvl="1" eaLnBrk="1" hangingPunct="1">
              <a:buFontTx/>
              <a:buNone/>
            </a:pPr>
            <a:endParaRPr lang="en-US" dirty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3124200" y="2514600"/>
            <a:ext cx="3200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3810000" y="2971800"/>
            <a:ext cx="243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6324600" y="25146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762000" y="2971800"/>
            <a:ext cx="175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6248400" y="2971800"/>
            <a:ext cx="2133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762000" y="3429000"/>
            <a:ext cx="2362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3124200" y="34290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2514600" y="2971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83974" grpId="0" animBg="1"/>
      <p:bldP spid="83975" grpId="0" animBg="1"/>
      <p:bldP spid="83976" grpId="0" animBg="1"/>
      <p:bldP spid="83977" grpId="0" animBg="1"/>
      <p:bldP spid="83978" grpId="0" animBg="1"/>
      <p:bldP spid="83979" grpId="0" animBg="1"/>
      <p:bldP spid="839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5468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2800"/>
          </a:xfrm>
        </p:spPr>
        <p:txBody>
          <a:bodyPr/>
          <a:lstStyle/>
          <a:p>
            <a:r>
              <a:rPr lang="en-US" dirty="0" smtClean="0"/>
              <a:t>9/9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r>
              <a:rPr lang="en-US" dirty="0" smtClean="0"/>
              <a:t>Give one example of stimuli your body responds to.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Finish CDT’s (if you haven’t already)</a:t>
            </a:r>
          </a:p>
          <a:p>
            <a:pPr lvl="1"/>
            <a:r>
              <a:rPr lang="en-US" dirty="0" smtClean="0"/>
              <a:t>Finish you online book scavenger hunt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Homework </a:t>
            </a:r>
            <a:r>
              <a:rPr lang="en-US" u="sng" dirty="0" smtClean="0">
                <a:sym typeface="Wingdings"/>
              </a:rPr>
              <a:t> </a:t>
            </a:r>
            <a:r>
              <a:rPr lang="en-US" u="sng" dirty="0" smtClean="0"/>
              <a:t>Book Assignment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Page 25</a:t>
            </a:r>
          </a:p>
          <a:p>
            <a:pPr lvl="1"/>
            <a:r>
              <a:rPr lang="en-US" dirty="0" smtClean="0"/>
              <a:t>1-3 ALL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Rest of the week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Wednesday – Finish the chapter</a:t>
            </a:r>
          </a:p>
          <a:p>
            <a:pPr lvl="2"/>
            <a:r>
              <a:rPr lang="en-US" dirty="0" smtClean="0"/>
              <a:t>Thursday – Review for test</a:t>
            </a:r>
          </a:p>
          <a:p>
            <a:pPr lvl="2"/>
            <a:r>
              <a:rPr lang="en-US" dirty="0" smtClean="0"/>
              <a:t>Friday – Test!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9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16933"/>
            <a:ext cx="213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9/10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Name one biological molecule</a:t>
            </a:r>
          </a:p>
          <a:p>
            <a:endParaRPr lang="en-US" dirty="0"/>
          </a:p>
          <a:p>
            <a:r>
              <a:rPr lang="en-US" u="sng" dirty="0" smtClean="0"/>
              <a:t>Today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Finish the notes</a:t>
            </a:r>
          </a:p>
          <a:p>
            <a:pPr lvl="1"/>
            <a:r>
              <a:rPr lang="en-US" dirty="0" smtClean="0"/>
              <a:t>Homework due! (p25 #1-3all)</a:t>
            </a:r>
          </a:p>
          <a:p>
            <a:pPr lvl="1"/>
            <a:r>
              <a:rPr lang="en-US" dirty="0" smtClean="0"/>
              <a:t>Also, turn in book scavenger hunt if you didn’t already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Get your study guides for test</a:t>
            </a:r>
          </a:p>
          <a:p>
            <a:pPr lvl="1"/>
            <a:r>
              <a:rPr lang="en-US" dirty="0" smtClean="0"/>
              <a:t>Test – Friday?  (only if we finished the notes today)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defRPr/>
            </a:pPr>
            <a:r>
              <a:rPr lang="en-US" sz="2800" dirty="0"/>
              <a:t>Periods 1, 3 &amp; 9 – text </a:t>
            </a:r>
            <a:r>
              <a:rPr lang="en-US" sz="2800" b="1" dirty="0"/>
              <a:t>@dcbb5b</a:t>
            </a:r>
            <a:r>
              <a:rPr lang="en-US" sz="2800" dirty="0"/>
              <a:t> to 570-213-5830</a:t>
            </a:r>
          </a:p>
          <a:p>
            <a:pPr lvl="1">
              <a:defRPr/>
            </a:pPr>
            <a:r>
              <a:rPr lang="en-US" sz="2800" dirty="0"/>
              <a:t>Periods 6 &amp; 7 -- text </a:t>
            </a:r>
            <a:r>
              <a:rPr lang="en-US" sz="2800" b="1" dirty="0"/>
              <a:t>@89cf4c</a:t>
            </a:r>
            <a:r>
              <a:rPr lang="en-US" sz="2800" dirty="0"/>
              <a:t> to 570-213-5830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5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533400"/>
            <a:ext cx="8229600" cy="5638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B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responds to </a:t>
            </a:r>
            <a:r>
              <a:rPr lang="en-US" u="sng" dirty="0">
                <a:latin typeface="Rockwell" charset="0"/>
              </a:rPr>
              <a:t>STIMULI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Examples:  </a:t>
            </a:r>
          </a:p>
          <a:p>
            <a:pPr lvl="1" eaLnBrk="1" hangingPunct="1">
              <a:buFontTx/>
              <a:buNone/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endParaRPr lang="en-US" dirty="0" smtClean="0">
              <a:latin typeface="Rockwell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https://www.youtube.com</a:t>
            </a:r>
            <a:r>
              <a:rPr lang="en-US" dirty="0" smtClean="0">
                <a:latin typeface="Rockwell" charset="0"/>
                <a:ea typeface="ＭＳ Ｐゴシック" charset="0"/>
                <a:hlinkClick r:id="rId3"/>
              </a:rPr>
              <a:t>/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 smtClean="0">
                <a:latin typeface="Rockwell" charset="0"/>
              </a:rPr>
              <a:t>C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Organisms </a:t>
            </a:r>
            <a:r>
              <a:rPr lang="en-US" dirty="0">
                <a:latin typeface="Rockwell" charset="0"/>
              </a:rPr>
              <a:t>maintain </a:t>
            </a:r>
            <a:r>
              <a:rPr lang="en-US" u="sng" dirty="0">
                <a:latin typeface="Rockwell" charset="0"/>
              </a:rPr>
              <a:t>HOMEOSTASIS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This is the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maintenance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of stable internal conditions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EX:  </a:t>
            </a: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Temperature, levels of water,  nutrient uptake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27038"/>
            <a:ext cx="8229600" cy="566896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D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dirty="0" smtClean="0">
                <a:latin typeface="Rockwell" charset="0"/>
              </a:rPr>
              <a:t>Energy </a:t>
            </a:r>
            <a:r>
              <a:rPr lang="en-US" sz="3000" dirty="0">
                <a:latin typeface="Rockwell" charset="0"/>
              </a:rPr>
              <a:t>Use or </a:t>
            </a:r>
            <a:r>
              <a:rPr lang="en-US" sz="3000" u="sng" dirty="0">
                <a:latin typeface="Rockwell" charset="0"/>
              </a:rPr>
              <a:t>METABOLISM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 smtClean="0">
                <a:latin typeface="Rockwell" charset="0"/>
                <a:ea typeface="ＭＳ Ｐゴシック" charset="0"/>
              </a:rPr>
              <a:t>This is defined as </a:t>
            </a:r>
            <a:r>
              <a:rPr lang="en-US" sz="2400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processes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that take in and transform energy from the environment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Examples:  </a:t>
            </a:r>
          </a:p>
          <a:p>
            <a:pPr marL="862013" lvl="1" indent="-514350" eaLnBrk="1" hangingPunct="1">
              <a:lnSpc>
                <a:spcPct val="90000"/>
              </a:lnSpc>
            </a:pPr>
            <a:endParaRPr lang="en-US" sz="2400" dirty="0">
              <a:latin typeface="Rockwell" charset="0"/>
              <a:ea typeface="ＭＳ Ｐゴシック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E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GROWTH</a:t>
            </a:r>
            <a:r>
              <a:rPr lang="en-US" sz="3000" dirty="0" smtClean="0">
                <a:latin typeface="Rockwell" charset="0"/>
              </a:rPr>
              <a:t> </a:t>
            </a:r>
            <a:r>
              <a:rPr lang="en-US" sz="3000" dirty="0">
                <a:latin typeface="Rockwell" charset="0"/>
              </a:rPr>
              <a:t>and </a:t>
            </a:r>
            <a:r>
              <a:rPr lang="en-US" sz="3000" u="sng" dirty="0">
                <a:latin typeface="Rockwell" charset="0"/>
              </a:rPr>
              <a:t>DEVELOPMENT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Life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grows and then changes (matures)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z="3000" dirty="0" smtClean="0">
                <a:latin typeface="Rockwell" charset="0"/>
              </a:rPr>
              <a:t>F </a:t>
            </a:r>
            <a:r>
              <a:rPr lang="en-US" sz="3000" dirty="0" smtClean="0">
                <a:latin typeface="Rockwell" charset="0"/>
                <a:sym typeface="Wingdings"/>
              </a:rPr>
              <a:t> </a:t>
            </a:r>
            <a:r>
              <a:rPr lang="en-US" sz="3000" u="sng" dirty="0" smtClean="0">
                <a:latin typeface="Rockwell" charset="0"/>
              </a:rPr>
              <a:t>REPRODUCTION</a:t>
            </a:r>
            <a:endParaRPr lang="en-US" sz="3000" u="sng" dirty="0">
              <a:latin typeface="Rockwell" charset="0"/>
            </a:endParaRP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Passing of </a:t>
            </a:r>
            <a:r>
              <a:rPr lang="en-US" sz="2400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genes</a:t>
            </a:r>
            <a:r>
              <a:rPr lang="en-US" sz="2400" dirty="0">
                <a:latin typeface="Rockwell" charset="0"/>
                <a:ea typeface="ＭＳ Ｐゴシック" charset="0"/>
              </a:rPr>
              <a:t> to offspring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Sexual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DNA from two organisms</a:t>
            </a:r>
          </a:p>
          <a:p>
            <a:pPr marL="862013" lvl="1" indent="-514350" eaLnBrk="1" hangingPunct="1">
              <a:lnSpc>
                <a:spcPct val="90000"/>
              </a:lnSpc>
            </a:pPr>
            <a:r>
              <a:rPr lang="en-US" sz="2400" dirty="0">
                <a:latin typeface="Rockwell" charset="0"/>
                <a:ea typeface="ＭＳ Ｐゴシック" charset="0"/>
              </a:rPr>
              <a:t>Asexual – </a:t>
            </a:r>
          </a:p>
          <a:p>
            <a:pPr marL="1143000" lvl="2" indent="-228600" eaLnBrk="1" hangingPunct="1">
              <a:lnSpc>
                <a:spcPct val="90000"/>
              </a:lnSpc>
            </a:pPr>
            <a:r>
              <a:rPr lang="en-US" sz="2100" dirty="0">
                <a:latin typeface="Rockwell" charset="0"/>
                <a:ea typeface="ＭＳ Ｐゴシック" charset="0"/>
              </a:rPr>
              <a:t>Organism produces exact copy of itself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" charset="0"/>
              </a:rPr>
              <a:t>G </a:t>
            </a:r>
            <a:r>
              <a:rPr lang="en-US" dirty="0" smtClean="0">
                <a:latin typeface="Rockwell" charset="0"/>
                <a:sym typeface="Wingdings"/>
              </a:rPr>
              <a:t> </a:t>
            </a:r>
            <a:r>
              <a:rPr lang="en-US" dirty="0" smtClean="0">
                <a:latin typeface="Rockwell" charset="0"/>
              </a:rPr>
              <a:t>Life </a:t>
            </a:r>
            <a:r>
              <a:rPr lang="en-US" dirty="0">
                <a:latin typeface="Rockwell" charset="0"/>
              </a:rPr>
              <a:t>Changes over time </a:t>
            </a:r>
            <a:r>
              <a:rPr lang="en-US" dirty="0" smtClean="0">
                <a:latin typeface="Rockwell" charset="0"/>
              </a:rPr>
              <a:t>(</a:t>
            </a:r>
            <a:r>
              <a:rPr lang="en-US" u="sng" dirty="0" smtClean="0">
                <a:latin typeface="Rockwell" charset="0"/>
              </a:rPr>
              <a:t>Evolution</a:t>
            </a:r>
            <a:r>
              <a:rPr lang="en-US" dirty="0">
                <a:latin typeface="Rockwell" charset="0"/>
              </a:rPr>
              <a:t>)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Organisms </a:t>
            </a:r>
            <a:r>
              <a:rPr lang="en-US" dirty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evolve</a:t>
            </a:r>
            <a:r>
              <a:rPr lang="en-US" dirty="0">
                <a:latin typeface="Rockwell" charset="0"/>
                <a:ea typeface="ＭＳ Ｐゴシック" charset="0"/>
              </a:rPr>
              <a:t> because of 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traits / adaptations </a:t>
            </a:r>
            <a:r>
              <a:rPr lang="en-US" dirty="0">
                <a:latin typeface="Rockwell" charset="0"/>
                <a:ea typeface="ＭＳ Ｐゴシック" charset="0"/>
              </a:rPr>
              <a:t>which made them more successful </a:t>
            </a:r>
            <a:r>
              <a:rPr lang="en-US" dirty="0" smtClean="0">
                <a:latin typeface="Rockwell" charset="0"/>
                <a:ea typeface="ＭＳ Ｐゴシック" charset="0"/>
              </a:rPr>
              <a:t>at</a:t>
            </a:r>
            <a:r>
              <a:rPr lang="en-US" dirty="0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 surviving and </a:t>
            </a:r>
            <a:r>
              <a:rPr lang="en-US" dirty="0" err="1" smtClean="0">
                <a:solidFill>
                  <a:srgbClr val="FFFF00"/>
                </a:solidFill>
                <a:latin typeface="Rockwell" charset="0"/>
                <a:ea typeface="ＭＳ Ｐゴシック" charset="0"/>
              </a:rPr>
              <a:t>reproducting</a:t>
            </a:r>
            <a:endParaRPr lang="en-US" dirty="0">
              <a:solidFill>
                <a:srgbClr val="FFFF00"/>
              </a:solidFill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u="sng" dirty="0">
                <a:latin typeface="Rockwell" charset="0"/>
                <a:ea typeface="ＭＳ Ｐゴシック" charset="0"/>
              </a:rPr>
              <a:t>Adaptation</a:t>
            </a:r>
            <a:r>
              <a:rPr lang="en-US" dirty="0">
                <a:latin typeface="Rockwell" charset="0"/>
                <a:ea typeface="ＭＳ Ｐゴシック" charset="0"/>
              </a:rPr>
              <a:t> –</a:t>
            </a:r>
          </a:p>
          <a:p>
            <a:pPr lvl="2" eaLnBrk="1" hangingPunct="1"/>
            <a:r>
              <a:rPr lang="en-US" dirty="0">
                <a:latin typeface="Rockwell" charset="0"/>
                <a:ea typeface="ＭＳ Ｐゴシック" charset="0"/>
              </a:rPr>
              <a:t>Trait that improves an organisms chance of survival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  <a:hlinkClick r:id="rId3"/>
              </a:rPr>
              <a:t>http://www.youtube.com/watch?v=faRlFsYmkeY</a:t>
            </a:r>
            <a:endParaRPr lang="en-US" dirty="0"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(Homer Evolution)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8563"/>
            <a:ext cx="8534400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9/11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adaptations?  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Finish the chapter</a:t>
            </a:r>
          </a:p>
          <a:p>
            <a:pPr lvl="1"/>
            <a:r>
              <a:rPr lang="en-US" dirty="0" smtClean="0"/>
              <a:t>Get your study guide for the test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Friday </a:t>
            </a:r>
            <a:r>
              <a:rPr lang="en-US" dirty="0" smtClean="0">
                <a:sym typeface="Wingdings"/>
              </a:rPr>
              <a:t>  Review for the test / work on study guide</a:t>
            </a:r>
          </a:p>
          <a:p>
            <a:pPr lvl="1"/>
            <a:r>
              <a:rPr lang="en-US" dirty="0" smtClean="0">
                <a:sym typeface="Wingdings"/>
              </a:rPr>
              <a:t>Tuesday   TEST! (bring a pencil!)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36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  <a:t>Online book directions…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Rockwell" charset="0"/>
              </a:rPr>
              <a:t>Get out the scav. hunt paper from yesterday</a:t>
            </a:r>
          </a:p>
          <a:p>
            <a:r>
              <a:rPr lang="en-US">
                <a:latin typeface="Rockwell" charset="0"/>
              </a:rPr>
              <a:t>Follow the directions and answer the questions.</a:t>
            </a:r>
          </a:p>
          <a:p>
            <a:r>
              <a:rPr lang="en-US">
                <a:latin typeface="Rockwell" charset="0"/>
              </a:rPr>
              <a:t>Sheet is due by the end of the period. </a:t>
            </a:r>
          </a:p>
          <a:p>
            <a:endParaRPr lang="en-US">
              <a:latin typeface="Rockwell" charset="0"/>
            </a:endParaRPr>
          </a:p>
          <a:p>
            <a:r>
              <a:rPr lang="en-US">
                <a:latin typeface="Rockwell" charset="0"/>
              </a:rPr>
              <a:t>MAKE SURE YOU GET THE COMPUTER YOU SIGNED UP FOR YESTERDAY. </a:t>
            </a:r>
          </a:p>
          <a:p>
            <a:endParaRPr lang="en-US">
              <a:latin typeface="Rockwell" charset="0"/>
            </a:endParaRPr>
          </a:p>
          <a:p>
            <a:endParaRPr lang="en-US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volution-simple-cha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71500"/>
            <a:ext cx="7620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41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u="sng" dirty="0">
                <a:effectLst/>
              </a:rPr>
              <a:t>Characteristics of life review</a:t>
            </a:r>
            <a:r>
              <a:rPr lang="en-US" dirty="0">
                <a:effectLst/>
              </a:rPr>
              <a:t>: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/>
              <a:t>What </a:t>
            </a:r>
            <a:r>
              <a:rPr lang="en-US" sz="2300" dirty="0"/>
              <a:t>does it mean if an organism is maintain it’s homeostasis? </a:t>
            </a:r>
            <a:endParaRPr lang="en-US" sz="2300" dirty="0" smtClean="0"/>
          </a:p>
          <a:p>
            <a:r>
              <a:rPr lang="en-US" sz="2300" dirty="0" smtClean="0"/>
              <a:t>What </a:t>
            </a:r>
            <a:r>
              <a:rPr lang="en-US" sz="2300" dirty="0"/>
              <a:t>are two types of reproduction? _____________________ and </a:t>
            </a:r>
            <a:r>
              <a:rPr lang="en-US" sz="2300" dirty="0" smtClean="0"/>
              <a:t>__________________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is it called when a population changes over time? </a:t>
            </a:r>
            <a:endParaRPr lang="en-US" sz="2300" dirty="0" smtClean="0"/>
          </a:p>
          <a:p>
            <a:r>
              <a:rPr lang="en-US" sz="2300" dirty="0" smtClean="0"/>
              <a:t>Give </a:t>
            </a:r>
            <a:r>
              <a:rPr lang="en-US" sz="2300" dirty="0"/>
              <a:t>an </a:t>
            </a:r>
            <a:r>
              <a:rPr lang="en-US" sz="2300" dirty="0" smtClean="0"/>
              <a:t>example </a:t>
            </a:r>
            <a:r>
              <a:rPr lang="en-US" sz="2300" dirty="0"/>
              <a:t>of an adaptation that makes humans be </a:t>
            </a:r>
            <a:r>
              <a:rPr lang="en-US" sz="2300" dirty="0" smtClean="0"/>
              <a:t>successful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are the two main drives of all </a:t>
            </a:r>
            <a:r>
              <a:rPr lang="en-US" sz="2300" dirty="0" smtClean="0"/>
              <a:t>organisms</a:t>
            </a:r>
            <a:endParaRPr lang="en-US" sz="2300" dirty="0"/>
          </a:p>
          <a:p>
            <a:r>
              <a:rPr lang="en-US" sz="2300" dirty="0" smtClean="0"/>
              <a:t>What </a:t>
            </a:r>
            <a:r>
              <a:rPr lang="en-US" sz="2300" dirty="0"/>
              <a:t>is metabolism? </a:t>
            </a:r>
            <a:endParaRPr lang="en-US" sz="2300" dirty="0" smtClean="0"/>
          </a:p>
          <a:p>
            <a:r>
              <a:rPr lang="en-US" sz="2300" dirty="0"/>
              <a:t>G</a:t>
            </a:r>
            <a:r>
              <a:rPr lang="en-US" sz="2300" dirty="0" smtClean="0"/>
              <a:t>ive </a:t>
            </a:r>
            <a:r>
              <a:rPr lang="en-US" sz="2300" dirty="0"/>
              <a:t>an example of a stimuli that you respond to. </a:t>
            </a:r>
          </a:p>
          <a:p>
            <a:r>
              <a:rPr lang="en-US" sz="2300" dirty="0" smtClean="0"/>
              <a:t>Give </a:t>
            </a:r>
            <a:r>
              <a:rPr lang="en-US" sz="2300" dirty="0"/>
              <a:t>an example of a stimuli that any may have to respond to. </a:t>
            </a:r>
            <a:endParaRPr lang="en-US" sz="2300" dirty="0" smtClean="0"/>
          </a:p>
          <a:p>
            <a:r>
              <a:rPr lang="en-US" sz="2300" dirty="0" smtClean="0"/>
              <a:t>Does </a:t>
            </a:r>
            <a:r>
              <a:rPr lang="en-US" sz="2300" dirty="0"/>
              <a:t>an organism have to move to be considered alive? </a:t>
            </a: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94752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Book Assignment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 – Section 1.3 Assessment</a:t>
            </a:r>
          </a:p>
          <a:p>
            <a:r>
              <a:rPr lang="en-US" dirty="0"/>
              <a:t>Page 25 #1-3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14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8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Domains of Life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Rockwell" charset="0"/>
              </a:rPr>
              <a:t>Domain Bacteria</a:t>
            </a:r>
          </a:p>
          <a:p>
            <a:pPr eaLnBrk="1" hangingPunct="1"/>
            <a:r>
              <a:rPr lang="en-US" u="sng" dirty="0" smtClean="0">
                <a:latin typeface="Rockwell" charset="0"/>
              </a:rPr>
              <a:t>Domain </a:t>
            </a:r>
            <a:r>
              <a:rPr lang="en-US" u="sng" dirty="0" err="1">
                <a:latin typeface="Rockwell" charset="0"/>
              </a:rPr>
              <a:t>Archea</a:t>
            </a:r>
            <a:endParaRPr lang="en-US" u="sng" dirty="0">
              <a:latin typeface="Rockwell" charset="0"/>
            </a:endParaRPr>
          </a:p>
          <a:p>
            <a:pPr marL="0" indent="0" eaLnBrk="1" hangingPunct="1">
              <a:buNone/>
            </a:pPr>
            <a:r>
              <a:rPr lang="en-US" dirty="0">
                <a:latin typeface="Rockwell" charset="0"/>
              </a:rPr>
              <a:t> </a:t>
            </a:r>
          </a:p>
          <a:p>
            <a:pPr eaLnBrk="1" hangingPunct="1"/>
            <a:r>
              <a:rPr lang="en-US" u="sng" dirty="0">
                <a:latin typeface="Rockwell" charset="0"/>
              </a:rPr>
              <a:t>Domain </a:t>
            </a:r>
            <a:r>
              <a:rPr lang="en-US" u="sng" dirty="0" err="1">
                <a:latin typeface="Rockwell" charset="0"/>
              </a:rPr>
              <a:t>Eukarya</a:t>
            </a:r>
            <a:r>
              <a:rPr lang="en-US" u="sng" dirty="0">
                <a:latin typeface="Rockwell" charset="0"/>
              </a:rPr>
              <a:t> </a:t>
            </a:r>
            <a:r>
              <a:rPr lang="en-US" dirty="0">
                <a:latin typeface="Rockwell" charset="0"/>
              </a:rPr>
              <a:t>--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4608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73413"/>
            <a:ext cx="4800600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84" name="Group 11"/>
          <p:cNvGrpSpPr>
            <a:grpSpLocks/>
          </p:cNvGrpSpPr>
          <p:nvPr/>
        </p:nvGrpSpPr>
        <p:grpSpPr bwMode="auto">
          <a:xfrm>
            <a:off x="3810000" y="1143000"/>
            <a:ext cx="457200" cy="609600"/>
            <a:chOff x="2400" y="720"/>
            <a:chExt cx="288" cy="384"/>
          </a:xfrm>
        </p:grpSpPr>
        <p:sp>
          <p:nvSpPr>
            <p:cNvPr id="46087" name="Line 9"/>
            <p:cNvSpPr>
              <a:spLocks noChangeShapeType="1"/>
            </p:cNvSpPr>
            <p:nvPr/>
          </p:nvSpPr>
          <p:spPr bwMode="auto">
            <a:xfrm>
              <a:off x="2448" y="720"/>
              <a:ext cx="24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88" name="Line 10"/>
            <p:cNvSpPr>
              <a:spLocks noChangeShapeType="1"/>
            </p:cNvSpPr>
            <p:nvPr/>
          </p:nvSpPr>
          <p:spPr bwMode="auto">
            <a:xfrm flipV="1">
              <a:off x="2400" y="864"/>
              <a:ext cx="288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251325" y="1179513"/>
            <a:ext cx="3368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00"/>
                </a:solidFill>
              </a:rPr>
              <a:t>No Nucleus, unicellular, prokaryotic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343400" y="2209800"/>
            <a:ext cx="41357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00"/>
                </a:solidFill>
              </a:rPr>
              <a:t>Nucleus, mostly multicellular,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eukaryotic (you)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/>
      <p:bldP spid="1537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29102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Kingdoms of Life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9067800" cy="4525963"/>
          </a:xfrm>
        </p:spPr>
        <p:txBody>
          <a:bodyPr/>
          <a:lstStyle/>
          <a:p>
            <a:pPr eaLnBrk="1" hangingPunct="1"/>
            <a:r>
              <a:rPr lang="en-US" sz="2800" u="sng" dirty="0">
                <a:latin typeface="Rockwell" charset="0"/>
              </a:rPr>
              <a:t>Bacteria</a:t>
            </a:r>
            <a:r>
              <a:rPr lang="en-US" sz="2800" dirty="0">
                <a:latin typeface="Rockwell" charset="0"/>
              </a:rPr>
              <a:t> – single celled – few </a:t>
            </a:r>
            <a:r>
              <a:rPr lang="en-US" sz="2800" dirty="0" smtClean="0">
                <a:latin typeface="Rockwell" charset="0"/>
              </a:rPr>
              <a:t>organelles (prokaryotic)</a:t>
            </a:r>
            <a:endParaRPr lang="en-US" sz="2800" dirty="0">
              <a:latin typeface="Rockwell" charset="0"/>
            </a:endParaRPr>
          </a:p>
          <a:p>
            <a:pPr eaLnBrk="1" hangingPunct="1"/>
            <a:r>
              <a:rPr lang="en-US" sz="2800" u="sng" dirty="0" err="1">
                <a:latin typeface="Rockwell" charset="0"/>
              </a:rPr>
              <a:t>Archea</a:t>
            </a:r>
            <a:r>
              <a:rPr lang="en-US" sz="2800" dirty="0">
                <a:latin typeface="Rockwell" charset="0"/>
              </a:rPr>
              <a:t> – single celled – few organelles – </a:t>
            </a:r>
            <a:br>
              <a:rPr lang="en-US" sz="2800" dirty="0">
                <a:latin typeface="Rockwell" charset="0"/>
              </a:rPr>
            </a:br>
            <a:r>
              <a:rPr lang="ja-JP" altLang="en-US" sz="2800" dirty="0">
                <a:latin typeface="Rockwell" charset="0"/>
              </a:rPr>
              <a:t>“</a:t>
            </a:r>
            <a:r>
              <a:rPr lang="en-US" altLang="ja-JP" sz="2800" dirty="0" err="1">
                <a:latin typeface="Rockwell" charset="0"/>
              </a:rPr>
              <a:t>extromophiles</a:t>
            </a:r>
            <a:r>
              <a:rPr lang="ja-JP" altLang="en-US" sz="2800" dirty="0" smtClean="0">
                <a:latin typeface="Rockwell" charset="0"/>
              </a:rPr>
              <a:t>”</a:t>
            </a:r>
            <a:r>
              <a:rPr lang="en-US" altLang="ja-JP" sz="2800" dirty="0" smtClean="0">
                <a:latin typeface="Rockwell" charset="0"/>
              </a:rPr>
              <a:t> (live in harsh environments)</a:t>
            </a:r>
            <a:endParaRPr lang="en-US" altLang="ja-JP" sz="2800" dirty="0">
              <a:latin typeface="Rockwell" charset="0"/>
            </a:endParaRPr>
          </a:p>
          <a:p>
            <a:pPr eaLnBrk="1" hangingPunct="1"/>
            <a:r>
              <a:rPr lang="en-US" sz="2800" u="sng" dirty="0" err="1">
                <a:latin typeface="Rockwell" charset="0"/>
              </a:rPr>
              <a:t>Protists</a:t>
            </a:r>
            <a:r>
              <a:rPr lang="en-US" sz="2800" dirty="0">
                <a:latin typeface="Rockwell" charset="0"/>
              </a:rPr>
              <a:t>* </a:t>
            </a:r>
            <a:r>
              <a:rPr lang="en-US" sz="2800" dirty="0" smtClean="0">
                <a:latin typeface="Rockwell" charset="0"/>
              </a:rPr>
              <a:t>–simple organization (usually single celled) </a:t>
            </a:r>
            <a:r>
              <a:rPr lang="en-US" sz="2800" dirty="0">
                <a:latin typeface="Rockwell" charset="0"/>
              </a:rPr>
              <a:t>- eukaryotic </a:t>
            </a:r>
            <a:endParaRPr lang="en-US" sz="2800" dirty="0" smtClean="0">
              <a:latin typeface="Rockwell" charset="0"/>
            </a:endParaRPr>
          </a:p>
          <a:p>
            <a:pPr lvl="1" eaLnBrk="1" hangingPunct="1"/>
            <a:r>
              <a:rPr lang="en-US" sz="2800" dirty="0" smtClean="0">
                <a:latin typeface="Rockwell" charset="0"/>
              </a:rPr>
              <a:t>Examples – amoeba, </a:t>
            </a:r>
            <a:r>
              <a:rPr lang="en-US" sz="2800" dirty="0">
                <a:latin typeface="Rockwell" charset="0"/>
              </a:rPr>
              <a:t>algae </a:t>
            </a:r>
            <a:r>
              <a:rPr lang="en-US" sz="2800" dirty="0" smtClean="0">
                <a:latin typeface="Rockwell" charset="0"/>
              </a:rPr>
              <a:t>etc.)</a:t>
            </a:r>
            <a:endParaRPr lang="en-US" sz="2800" dirty="0">
              <a:latin typeface="Rockwel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434949"/>
            <a:ext cx="4038600" cy="3423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491117"/>
            <a:ext cx="4343399" cy="3366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736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Kingdoms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7" y="1371600"/>
            <a:ext cx="8229600" cy="4525962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Rockwell" charset="0"/>
              </a:rPr>
              <a:t>Plants</a:t>
            </a:r>
            <a:r>
              <a:rPr lang="en-US" dirty="0" smtClean="0">
                <a:latin typeface="Rockwell" charset="0"/>
              </a:rPr>
              <a:t> - eukaryotic, mostly multicellular</a:t>
            </a:r>
            <a:endParaRPr lang="en-US" dirty="0">
              <a:latin typeface="Rockwell" charset="0"/>
            </a:endParaRPr>
          </a:p>
          <a:p>
            <a:pPr eaLnBrk="1" hangingPunct="1"/>
            <a:r>
              <a:rPr lang="en-US" u="sng" dirty="0" smtClean="0">
                <a:latin typeface="Rockwell" charset="0"/>
              </a:rPr>
              <a:t>Fungi</a:t>
            </a:r>
            <a:r>
              <a:rPr lang="en-US" dirty="0" smtClean="0">
                <a:latin typeface="Rockwell" charset="0"/>
              </a:rPr>
              <a:t> - eukaryotic, </a:t>
            </a:r>
            <a:r>
              <a:rPr lang="en-US" dirty="0">
                <a:latin typeface="Rockwell" charset="0"/>
              </a:rPr>
              <a:t>mostly multicellular</a:t>
            </a:r>
          </a:p>
          <a:p>
            <a:pPr eaLnBrk="1" hangingPunct="1"/>
            <a:r>
              <a:rPr lang="en-US" u="sng" dirty="0" smtClean="0">
                <a:latin typeface="Rockwell" charset="0"/>
              </a:rPr>
              <a:t>Animals</a:t>
            </a:r>
            <a:r>
              <a:rPr lang="en-US" dirty="0" smtClean="0">
                <a:latin typeface="Rockwell" charset="0"/>
              </a:rPr>
              <a:t> - eukaryotic, </a:t>
            </a:r>
            <a:r>
              <a:rPr lang="en-US" dirty="0">
                <a:latin typeface="Rockwell" charset="0"/>
              </a:rPr>
              <a:t>mostly multicellular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00" y="3305777"/>
            <a:ext cx="4191000" cy="355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077200" cy="55626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 smtClean="0"/>
              <a:t>What do these mean?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endParaRPr lang="en-US" sz="2800" dirty="0" smtClean="0"/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 smtClean="0"/>
              <a:t>Cellular Basis of Life</a:t>
            </a:r>
          </a:p>
          <a:p>
            <a:pPr marL="474662" lvl="2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dirty="0" smtClean="0"/>
              <a:t>Living things are made of cells (single or multicellular)</a:t>
            </a:r>
          </a:p>
          <a:p>
            <a:pPr marL="182562" lvl="2" indent="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 </a:t>
            </a:r>
            <a:r>
              <a:rPr lang="en-US" sz="2800" dirty="0" smtClean="0"/>
              <a:t>Information </a:t>
            </a:r>
            <a:r>
              <a:rPr lang="en-US" sz="2800" dirty="0"/>
              <a:t>and </a:t>
            </a:r>
            <a:r>
              <a:rPr lang="en-US" sz="2800" dirty="0" smtClean="0"/>
              <a:t>Heredity</a:t>
            </a:r>
          </a:p>
          <a:p>
            <a:pPr lvl="1">
              <a:defRPr/>
            </a:pPr>
            <a:r>
              <a:rPr lang="en-US" sz="2200" dirty="0" smtClean="0"/>
              <a:t>Living things are </a:t>
            </a:r>
            <a:r>
              <a:rPr lang="en-US" sz="2200" smtClean="0"/>
              <a:t>based off  </a:t>
            </a:r>
            <a:r>
              <a:rPr lang="en-US" sz="2200" dirty="0" smtClean="0"/>
              <a:t>information in the genetic code </a:t>
            </a:r>
          </a:p>
          <a:p>
            <a:pPr lvl="1">
              <a:defRPr/>
            </a:pPr>
            <a:r>
              <a:rPr lang="en-US" sz="2200" dirty="0" smtClean="0"/>
              <a:t>This code is found in your DNA</a:t>
            </a:r>
          </a:p>
          <a:p>
            <a:pPr lvl="1"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800" dirty="0" smtClean="0"/>
              <a:t>Matter </a:t>
            </a:r>
            <a:r>
              <a:rPr lang="en-US" sz="2800" dirty="0"/>
              <a:t>and </a:t>
            </a:r>
            <a:r>
              <a:rPr lang="en-US" sz="2800" dirty="0" smtClean="0"/>
              <a:t>Energy</a:t>
            </a:r>
          </a:p>
          <a:p>
            <a:pPr lvl="1">
              <a:defRPr/>
            </a:pPr>
            <a:r>
              <a:rPr lang="en-US" sz="2200" dirty="0" smtClean="0"/>
              <a:t>Living things require matter that provide energy and the nutrients needed to survive</a:t>
            </a:r>
            <a:endParaRPr lang="en-US" sz="2200" dirty="0"/>
          </a:p>
          <a:p>
            <a:pPr>
              <a:defRPr/>
            </a:pP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en-US" sz="2800" dirty="0"/>
              <a:t>What do these mean</a:t>
            </a:r>
            <a:r>
              <a:rPr lang="en-US" sz="2800" dirty="0" smtClean="0"/>
              <a:t>?</a:t>
            </a:r>
            <a:r>
              <a:rPr lang="en-US" dirty="0">
                <a:latin typeface="Rockwell" charset="0"/>
              </a:rPr>
              <a:t> </a:t>
            </a:r>
            <a:endParaRPr lang="en-US" dirty="0" smtClean="0">
              <a:latin typeface="Rockwell" charset="0"/>
            </a:endParaRP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endParaRPr lang="en-US" dirty="0" smtClean="0">
              <a:latin typeface="Rockwell" charset="0"/>
            </a:endParaRPr>
          </a:p>
          <a:p>
            <a:pPr>
              <a:defRPr/>
            </a:pPr>
            <a:r>
              <a:rPr lang="en-US" sz="2800" dirty="0" smtClean="0"/>
              <a:t>Growth</a:t>
            </a:r>
            <a:r>
              <a:rPr lang="en-US" sz="2800" dirty="0"/>
              <a:t>, Development and Reproduction</a:t>
            </a:r>
          </a:p>
          <a:p>
            <a:pPr lvl="1">
              <a:defRPr/>
            </a:pPr>
            <a:r>
              <a:rPr lang="en-US" sz="2200" dirty="0"/>
              <a:t>All living things must reproduce, grow and </a:t>
            </a:r>
            <a:r>
              <a:rPr lang="en-US" sz="2200" dirty="0" smtClean="0"/>
              <a:t>develop</a:t>
            </a:r>
          </a:p>
          <a:p>
            <a:pPr lvl="1">
              <a:defRPr/>
            </a:pPr>
            <a:endParaRPr lang="en-US" sz="2200" dirty="0"/>
          </a:p>
          <a:p>
            <a:r>
              <a:rPr lang="en-US" sz="2800" dirty="0" smtClean="0">
                <a:latin typeface="Rockwell" charset="0"/>
              </a:rPr>
              <a:t>Homeostasis</a:t>
            </a:r>
            <a:endParaRPr lang="en-US" sz="2800" dirty="0">
              <a:latin typeface="Rockwell" charset="0"/>
            </a:endParaRP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control their internal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environment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Evolution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change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Structure and Function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have specific body parts that provide specific functions (eyes, legs, </a:t>
            </a:r>
            <a:r>
              <a:rPr lang="en-US" sz="2200" dirty="0" err="1">
                <a:latin typeface="Rockwell" charset="0"/>
                <a:ea typeface="ＭＳ Ｐゴシック" charset="0"/>
              </a:rPr>
              <a:t>etc</a:t>
            </a:r>
            <a:r>
              <a:rPr lang="en-US" sz="2200" dirty="0">
                <a:latin typeface="Rockwell" charset="0"/>
                <a:ea typeface="ＭＳ Ｐゴシック" charset="0"/>
              </a:rPr>
              <a:t>)</a:t>
            </a:r>
          </a:p>
          <a:p>
            <a:r>
              <a:rPr lang="en-US" dirty="0">
                <a:latin typeface="Rockwel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/>
              <a:t>The Big Ideas in Biology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r>
              <a:rPr lang="en-US" sz="2800" dirty="0"/>
              <a:t>What do these mean</a:t>
            </a:r>
            <a:r>
              <a:rPr lang="en-US" sz="2800" dirty="0" smtClean="0"/>
              <a:t>?</a:t>
            </a:r>
          </a:p>
          <a:p>
            <a:pPr marL="292100" lvl="1" indent="-292100">
              <a:spcBef>
                <a:spcPct val="0"/>
              </a:spcBef>
              <a:buClr>
                <a:schemeClr val="accent1"/>
              </a:buClr>
              <a:buSzPct val="70000"/>
              <a:buFont typeface="Wingdings 2" charset="0"/>
              <a:buChar char=""/>
            </a:pPr>
            <a:endParaRPr lang="en-US" sz="2800" dirty="0"/>
          </a:p>
          <a:p>
            <a:r>
              <a:rPr lang="en-US" sz="2800" dirty="0" smtClean="0">
                <a:latin typeface="Rockwell" charset="0"/>
              </a:rPr>
              <a:t>Unity </a:t>
            </a:r>
            <a:r>
              <a:rPr lang="en-US" sz="2800" dirty="0">
                <a:latin typeface="Rockwell" charset="0"/>
              </a:rPr>
              <a:t>and Diversity of Life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Living things are very different, but at the molecule level the same (proteins, lipids, nucleic acids, carbohydrates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)</a:t>
            </a:r>
          </a:p>
          <a:p>
            <a:pPr lvl="1"/>
            <a:endParaRPr lang="en-US" sz="2200" dirty="0">
              <a:latin typeface="Rockwell" charset="0"/>
              <a:ea typeface="ＭＳ Ｐゴシック" charset="0"/>
            </a:endParaRPr>
          </a:p>
          <a:p>
            <a:r>
              <a:rPr lang="en-US" dirty="0">
                <a:latin typeface="Rockwell" charset="0"/>
              </a:rPr>
              <a:t> </a:t>
            </a:r>
            <a:r>
              <a:rPr lang="en-US" sz="2800" dirty="0">
                <a:latin typeface="Rockwell" charset="0"/>
              </a:rPr>
              <a:t>Interdependence in Nature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Biosphere – living planet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Organisms are linked to biotic and abiotic </a:t>
            </a:r>
            <a:r>
              <a:rPr lang="en-US" sz="2200" dirty="0" smtClean="0">
                <a:latin typeface="Rockwell" charset="0"/>
                <a:ea typeface="ＭＳ Ｐゴシック" charset="0"/>
              </a:rPr>
              <a:t>factors</a:t>
            </a:r>
          </a:p>
          <a:p>
            <a:pPr marL="411163" lvl="1" indent="0">
              <a:buNone/>
            </a:pPr>
            <a:endParaRPr lang="en-US" sz="2200" dirty="0">
              <a:latin typeface="Rockwell" charset="0"/>
              <a:ea typeface="ＭＳ Ｐゴシック" charset="0"/>
            </a:endParaRPr>
          </a:p>
          <a:p>
            <a:pPr marL="411163" lvl="1" indent="0">
              <a:buNone/>
            </a:pPr>
            <a:endParaRPr lang="en-US" sz="600" dirty="0">
              <a:latin typeface="Rockwell" charset="0"/>
              <a:ea typeface="ＭＳ Ｐゴシック" charset="0"/>
            </a:endParaRPr>
          </a:p>
          <a:p>
            <a:r>
              <a:rPr lang="en-US" sz="2800" dirty="0">
                <a:latin typeface="Rockwell" charset="0"/>
              </a:rPr>
              <a:t>Science as a way of knowing.</a:t>
            </a:r>
          </a:p>
          <a:p>
            <a:pPr lvl="1"/>
            <a:r>
              <a:rPr lang="en-US" sz="2200" dirty="0">
                <a:latin typeface="Rockwell" charset="0"/>
                <a:ea typeface="ＭＳ Ｐゴシック" charset="0"/>
              </a:rPr>
              <a:t>Use of scientific method to explain observations</a:t>
            </a:r>
          </a:p>
          <a:p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9/12 ATB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metabolism?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Test Review</a:t>
            </a:r>
          </a:p>
          <a:p>
            <a:pPr lvl="1"/>
            <a:r>
              <a:rPr lang="en-US" dirty="0" smtClean="0"/>
              <a:t>Work on your study guide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Test Tuesday – Bring </a:t>
            </a:r>
            <a:r>
              <a:rPr lang="en-US" smtClean="0"/>
              <a:t>a pencil.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1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6350"/>
            <a:ext cx="4648200" cy="9906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867400"/>
          </a:xfrm>
        </p:spPr>
        <p:txBody>
          <a:bodyPr/>
          <a:lstStyle/>
          <a:p>
            <a:pPr lvl="1"/>
            <a:r>
              <a:rPr lang="en-US" sz="2400" dirty="0">
                <a:latin typeface="Rockwell" charset="0"/>
                <a:ea typeface="ＭＳ Ｐゴシック" charset="0"/>
              </a:rPr>
              <a:t>Get a slice of paper and write your name and ATB’s at the top</a:t>
            </a:r>
          </a:p>
          <a:p>
            <a:r>
              <a:rPr lang="en-US" sz="2400" dirty="0">
                <a:latin typeface="Rockwell" charset="0"/>
              </a:rPr>
              <a:t>What 3 things do you have to write for the ATB?</a:t>
            </a:r>
          </a:p>
          <a:p>
            <a:r>
              <a:rPr lang="en-US" sz="2400" u="sng" dirty="0">
                <a:latin typeface="Rockwell" charset="0"/>
              </a:rPr>
              <a:t>Today</a:t>
            </a:r>
            <a:r>
              <a:rPr lang="en-US" sz="2400" dirty="0">
                <a:latin typeface="Rockwell" charset="0"/>
              </a:rPr>
              <a:t>: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Assign books 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Biology Pre-Test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Accessing the online book </a:t>
            </a:r>
            <a:r>
              <a:rPr lang="en-US" sz="2400" dirty="0">
                <a:latin typeface="Rockwell" charset="0"/>
                <a:ea typeface="ＭＳ Ｐゴシック" charset="0"/>
                <a:hlinkClick r:id="rId2"/>
              </a:rPr>
              <a:t>www.pearsonsuccessnet.com</a:t>
            </a:r>
            <a:r>
              <a:rPr lang="en-US" sz="2400" dirty="0">
                <a:latin typeface="Rockwell" charset="0"/>
                <a:ea typeface="ＭＳ Ｐゴシック" charset="0"/>
              </a:rPr>
              <a:t>)</a:t>
            </a:r>
          </a:p>
          <a:p>
            <a:pPr lvl="1" eaLnBrk="1" hangingPunct="1"/>
            <a:r>
              <a:rPr lang="en-US" sz="2400" dirty="0">
                <a:latin typeface="Rockwell" charset="0"/>
                <a:ea typeface="ＭＳ Ｐゴシック" charset="0"/>
              </a:rPr>
              <a:t>Book scavenger hunt </a:t>
            </a:r>
          </a:p>
          <a:p>
            <a:pPr lvl="2" eaLnBrk="1" hangingPunct="1"/>
            <a:r>
              <a:rPr lang="en-US" sz="2400" u="sng" dirty="0">
                <a:latin typeface="Rockwell" charset="0"/>
                <a:ea typeface="ＭＳ Ｐゴシック" charset="0"/>
              </a:rPr>
              <a:t>Assignments Due</a:t>
            </a:r>
            <a:r>
              <a:rPr lang="en-US" sz="2400" dirty="0">
                <a:latin typeface="Rockwell" charset="0"/>
                <a:ea typeface="ＭＳ Ｐゴシック" charset="0"/>
              </a:rPr>
              <a:t>:</a:t>
            </a:r>
          </a:p>
          <a:p>
            <a:pPr lvl="3" eaLnBrk="1" hangingPunct="1"/>
            <a:r>
              <a:rPr lang="en-US" sz="2400" dirty="0">
                <a:latin typeface="Rockwell" charset="0"/>
                <a:ea typeface="ＭＳ Ｐゴシック" charset="0"/>
              </a:rPr>
              <a:t>Parent info sheet – Today!</a:t>
            </a:r>
          </a:p>
          <a:p>
            <a:pPr lvl="3" eaLnBrk="1" hangingPunct="1"/>
            <a:r>
              <a:rPr lang="en-US" sz="2400" dirty="0" err="1">
                <a:latin typeface="Rockwell" charset="0"/>
                <a:ea typeface="ＭＳ Ｐゴシック" charset="0"/>
              </a:rPr>
              <a:t>Wikispace</a:t>
            </a:r>
            <a:r>
              <a:rPr lang="en-US" sz="2400" dirty="0">
                <a:latin typeface="Rockwell" charset="0"/>
                <a:ea typeface="ＭＳ Ｐゴシック" charset="0"/>
              </a:rPr>
              <a:t> printing assignment – Tuesday</a:t>
            </a:r>
          </a:p>
          <a:p>
            <a:pPr lvl="3" eaLnBrk="1" hangingPunct="1"/>
            <a:r>
              <a:rPr lang="en-US" sz="2400" dirty="0" err="1">
                <a:latin typeface="Rockwell" charset="0"/>
                <a:ea typeface="ＭＳ Ｐゴシック" charset="0"/>
              </a:rPr>
              <a:t>Pproblems</a:t>
            </a:r>
            <a:r>
              <a:rPr lang="en-US" sz="2400" dirty="0">
                <a:latin typeface="Rockwell" charset="0"/>
                <a:ea typeface="ＭＳ Ｐゴシック" charset="0"/>
              </a:rPr>
              <a:t> with the Lib</a:t>
            </a:r>
          </a:p>
          <a:p>
            <a:r>
              <a:rPr lang="en-US" sz="2400" u="sng" dirty="0">
                <a:latin typeface="Rockwell" charset="0"/>
              </a:rPr>
              <a:t>Monday</a:t>
            </a:r>
            <a:r>
              <a:rPr lang="en-US" sz="2400" dirty="0">
                <a:latin typeface="Rockwell" charset="0"/>
              </a:rPr>
              <a:t>:</a:t>
            </a:r>
          </a:p>
          <a:p>
            <a:pPr lvl="1"/>
            <a:r>
              <a:rPr lang="en-US" sz="2400" dirty="0">
                <a:latin typeface="Rockwell" charset="0"/>
                <a:ea typeface="ＭＳ Ｐゴシック" charset="0"/>
              </a:rPr>
              <a:t>Start the first chapter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00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 bwMode="auto">
          <a:xfrm>
            <a:off x="152400" y="0"/>
            <a:ext cx="2514600" cy="66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sz="3000" dirty="0" smtClean="0">
                <a:effectLst/>
                <a:latin typeface="Rockwell" charset="0"/>
              </a:rPr>
              <a:t>Review</a:t>
            </a:r>
            <a:endParaRPr lang="en-US" sz="3000" dirty="0">
              <a:effectLst/>
              <a:latin typeface="Rockwell" charset="0"/>
            </a:endParaRP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>
          <a:xfrm>
            <a:off x="152400" y="609600"/>
            <a:ext cx="8229600" cy="5638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Fill in the blanks</a:t>
            </a:r>
          </a:p>
          <a:p>
            <a:pPr marL="925513" lvl="1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  <a:ea typeface="ＭＳ Ｐゴシック" charset="0"/>
              </a:rPr>
              <a:t>Organism </a:t>
            </a:r>
            <a:r>
              <a:rPr lang="en-US" dirty="0">
                <a:latin typeface="Rockwell" charset="0"/>
                <a:ea typeface="ＭＳ Ｐゴシック" charset="0"/>
                <a:sym typeface="Wingdings" charset="0"/>
              </a:rPr>
              <a:t>Organ System  </a:t>
            </a:r>
            <a:r>
              <a:rPr lang="en-US" dirty="0">
                <a:latin typeface="Rockwell" charset="0"/>
                <a:ea typeface="ＭＳ Ｐゴシック" charset="0"/>
              </a:rPr>
              <a:t>Organ </a:t>
            </a:r>
            <a:r>
              <a:rPr lang="en-US" dirty="0">
                <a:latin typeface="Rockwell" charset="0"/>
                <a:ea typeface="ＭＳ Ｐゴシック" charset="0"/>
                <a:sym typeface="Wingdings" charset="0"/>
              </a:rPr>
              <a:t> Tissue  Cell  Organelle</a:t>
            </a:r>
          </a:p>
          <a:p>
            <a:pPr marL="925513" lvl="1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  <a:ea typeface="ＭＳ Ｐゴシック" charset="0"/>
              <a:sym typeface="Wingdings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What is botany</a:t>
            </a:r>
            <a:r>
              <a:rPr lang="en-US" dirty="0" smtClean="0">
                <a:latin typeface="Rockwell" charset="0"/>
              </a:rPr>
              <a:t>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is ecology?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</a:t>
            </a:r>
            <a:r>
              <a:rPr lang="en-US" dirty="0">
                <a:latin typeface="Rockwell" charset="0"/>
              </a:rPr>
              <a:t>is the basic unit of life?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latin typeface="Rockwell" charset="0"/>
              </a:rPr>
              <a:t>Name </a:t>
            </a:r>
            <a:r>
              <a:rPr lang="en-US" dirty="0" smtClean="0">
                <a:latin typeface="Rockwell" charset="0"/>
              </a:rPr>
              <a:t>3 of the 7 characteristics </a:t>
            </a:r>
            <a:r>
              <a:rPr lang="en-US" dirty="0">
                <a:latin typeface="Rockwell" charset="0"/>
              </a:rPr>
              <a:t>of </a:t>
            </a:r>
            <a:r>
              <a:rPr lang="en-US" dirty="0" smtClean="0">
                <a:latin typeface="Rockwell" charset="0"/>
              </a:rPr>
              <a:t>life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dirty="0">
              <a:latin typeface="Rockwell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Rockwell" charset="0"/>
              </a:rPr>
              <a:t>What is homeostasis?  Give an example</a:t>
            </a:r>
            <a:endParaRPr lang="en-US" dirty="0">
              <a:latin typeface="Rockwell" charset="0"/>
            </a:endParaRP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3048000" y="1219200"/>
            <a:ext cx="2209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7162800" y="1143000"/>
            <a:ext cx="914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2667000" y="1676400"/>
            <a:ext cx="1752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6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28" grpId="0" animBg="1"/>
      <p:bldP spid="522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25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review cont’d</a:t>
            </a:r>
            <a:endParaRPr lang="en-US" dirty="0"/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638800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>
                <a:latin typeface="Rockwell" charset="0"/>
              </a:rPr>
              <a:t>What is an adaptation</a:t>
            </a:r>
            <a:r>
              <a:rPr lang="en-US" dirty="0" smtClean="0">
                <a:latin typeface="Rockwell" charset="0"/>
              </a:rPr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What does the scientific method start with?</a:t>
            </a:r>
            <a:endParaRPr lang="en-US" dirty="0">
              <a:latin typeface="Rockwell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What </a:t>
            </a:r>
            <a:r>
              <a:rPr lang="en-US" dirty="0">
                <a:latin typeface="Rockwell" charset="0"/>
              </a:rPr>
              <a:t>is a hypothesis? </a:t>
            </a:r>
            <a:endParaRPr lang="en-US" dirty="0" smtClean="0">
              <a:latin typeface="Rockwell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What is metabolism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 </a:t>
            </a:r>
            <a:r>
              <a:rPr lang="en-US" dirty="0"/>
              <a:t>What are the 4 biological molecules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 </a:t>
            </a:r>
            <a:r>
              <a:rPr lang="en-US" dirty="0"/>
              <a:t>What is the difference between asexual and sexual reproduction?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Which </a:t>
            </a:r>
            <a:r>
              <a:rPr lang="en-US" dirty="0">
                <a:latin typeface="Rockwell" charset="0"/>
              </a:rPr>
              <a:t>Domain of life to humans belong to?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>
                <a:latin typeface="Rockwell" charset="0"/>
              </a:rPr>
              <a:t>Which </a:t>
            </a:r>
            <a:r>
              <a:rPr lang="en-US" dirty="0">
                <a:latin typeface="Rockwell" charset="0"/>
              </a:rPr>
              <a:t>Domain of life does bacteria belong to?</a:t>
            </a:r>
          </a:p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84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0"/>
            <a:ext cx="4114800" cy="990600"/>
          </a:xfrm>
        </p:spPr>
        <p:txBody>
          <a:bodyPr/>
          <a:lstStyle/>
          <a:p>
            <a:r>
              <a:rPr lang="en-US" dirty="0" smtClean="0"/>
              <a:t>Quiz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4525962"/>
          </a:xfrm>
        </p:spPr>
        <p:txBody>
          <a:bodyPr/>
          <a:lstStyle/>
          <a:p>
            <a:r>
              <a:rPr lang="en-US" dirty="0" smtClean="0"/>
              <a:t>What does “medium A” mean?</a:t>
            </a:r>
          </a:p>
          <a:p>
            <a:r>
              <a:rPr lang="en-US" dirty="0" smtClean="0"/>
              <a:t>What is happening here?</a:t>
            </a:r>
          </a:p>
          <a:p>
            <a:r>
              <a:rPr lang="en-US" dirty="0" smtClean="0"/>
              <a:t>Which growth is faster?</a:t>
            </a:r>
          </a:p>
          <a:p>
            <a:endParaRPr lang="en-US" dirty="0"/>
          </a:p>
        </p:txBody>
      </p:sp>
      <p:pic>
        <p:nvPicPr>
          <p:cNvPr id="4" name="Picture 3" descr="Screen Shot 2013-09-12 at 7.08.5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3" y="2670343"/>
            <a:ext cx="6688667" cy="415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64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ATB</a:t>
            </a:r>
          </a:p>
          <a:p>
            <a:endParaRPr lang="en-US" dirty="0"/>
          </a:p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CDT Make ups???</a:t>
            </a:r>
          </a:p>
          <a:p>
            <a:pPr lvl="1"/>
            <a:r>
              <a:rPr lang="en-US" dirty="0" smtClean="0"/>
              <a:t>Test!</a:t>
            </a:r>
          </a:p>
          <a:p>
            <a:pPr lvl="1"/>
            <a:r>
              <a:rPr lang="en-US" dirty="0" smtClean="0"/>
              <a:t>Get out your study guides to turn in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Need a pencil!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Choose the best answer and put it on the </a:t>
            </a:r>
            <a:r>
              <a:rPr lang="en-US" dirty="0" err="1" smtClean="0"/>
              <a:t>scantron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46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QUIZ BONUS: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What does </a:t>
            </a:r>
            <a:r>
              <a:rPr lang="en-US" dirty="0" smtClean="0">
                <a:latin typeface="Rockwell" charset="0"/>
                <a:ea typeface="ＭＳ Ｐゴシック" charset="0"/>
              </a:rPr>
              <a:t>anatomy study?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9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ffectLst/>
                <a:latin typeface="Rockwell" charset="0"/>
              </a:rPr>
              <a:t>The End</a:t>
            </a:r>
          </a:p>
        </p:txBody>
      </p:sp>
      <p:sp>
        <p:nvSpPr>
          <p:cNvPr id="5632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dirty="0">
              <a:latin typeface="Rockwel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8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81000" y="0"/>
            <a:ext cx="82296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Scientific Method == Review</a:t>
            </a:r>
          </a:p>
        </p:txBody>
      </p:sp>
      <p:sp>
        <p:nvSpPr>
          <p:cNvPr id="129027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eaLnBrk="1" hangingPunct="1"/>
            <a:r>
              <a:rPr lang="en-US" sz="2600">
                <a:latin typeface="Rockwell" charset="0"/>
              </a:rPr>
              <a:t>What do we use science for?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Helps explain the world around us</a:t>
            </a:r>
          </a:p>
          <a:p>
            <a:pPr eaLnBrk="1" hangingPunct="1"/>
            <a:r>
              <a:rPr lang="en-US" sz="2600">
                <a:latin typeface="Rockwell" charset="0"/>
              </a:rPr>
              <a:t>How does this work?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Usually starts with a question…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…Why do things fall?  How do plants grow?  Why do leaves change color in the fall?  What do barnacles eat?</a:t>
            </a:r>
          </a:p>
          <a:p>
            <a:pPr eaLnBrk="1" hangingPunct="1"/>
            <a:r>
              <a:rPr lang="en-US" sz="2600">
                <a:latin typeface="Rockwell" charset="0"/>
              </a:rPr>
              <a:t>This usually leads to a prediction and your hypothesis (sometimes in the </a:t>
            </a:r>
            <a:r>
              <a:rPr lang="ja-JP" altLang="en-US" sz="2600">
                <a:latin typeface="Rockwell" charset="0"/>
              </a:rPr>
              <a:t>“</a:t>
            </a:r>
            <a:r>
              <a:rPr lang="en-US" altLang="ja-JP" sz="2600">
                <a:latin typeface="Rockwell" charset="0"/>
              </a:rPr>
              <a:t>if-then</a:t>
            </a:r>
            <a:r>
              <a:rPr lang="ja-JP" altLang="en-US" sz="2600">
                <a:latin typeface="Rockwell" charset="0"/>
              </a:rPr>
              <a:t>”</a:t>
            </a:r>
            <a:r>
              <a:rPr lang="en-US" altLang="ja-JP" sz="2600">
                <a:latin typeface="Rockwell" charset="0"/>
              </a:rPr>
              <a:t> format)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IF stuff falls then it is because the atmosphere is pushing down on them</a:t>
            </a:r>
          </a:p>
          <a:p>
            <a:pPr eaLnBrk="1" hangingPunct="1"/>
            <a:r>
              <a:rPr lang="en-US" sz="2600" u="sng">
                <a:latin typeface="Rockwell" charset="0"/>
              </a:rPr>
              <a:t>Hypothesis</a:t>
            </a:r>
            <a:r>
              <a:rPr lang="en-US" sz="2600">
                <a:latin typeface="Rockwell" charset="0"/>
              </a:rPr>
              <a:t> -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Proposed explanation for a phenomenon</a:t>
            </a:r>
          </a:p>
          <a:p>
            <a:pPr eaLnBrk="1" hangingPunct="1"/>
            <a:endParaRPr lang="en-US" sz="260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2296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3800">
                <a:effectLst/>
                <a:latin typeface="Rockwell" charset="0"/>
              </a:rPr>
              <a:t>Scientific Method (con</a:t>
            </a:r>
            <a:r>
              <a:rPr lang="ja-JP" altLang="en-US" sz="3800">
                <a:effectLst/>
                <a:latin typeface="Rockwell" charset="0"/>
              </a:rPr>
              <a:t>’</a:t>
            </a:r>
            <a:r>
              <a:rPr lang="en-US" altLang="ja-JP" sz="3800">
                <a:effectLst/>
                <a:latin typeface="Rockwell" charset="0"/>
              </a:rPr>
              <a:t>t)</a:t>
            </a:r>
            <a:endParaRPr lang="en-US" sz="3800">
              <a:effectLst/>
              <a:latin typeface="Rockwell" charset="0"/>
            </a:endParaRPr>
          </a:p>
        </p:txBody>
      </p:sp>
      <p:sp>
        <p:nvSpPr>
          <p:cNvPr id="1331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>
                <a:latin typeface="Rockwell" charset="0"/>
              </a:rPr>
              <a:t>Next, you want to test your hypothesis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latin typeface="Rockwell" charset="0"/>
              </a:rPr>
              <a:t>Designing your Experiment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Control Group</a:t>
            </a:r>
            <a:r>
              <a:rPr lang="en-US">
                <a:latin typeface="Rockwell" charset="0"/>
                <a:ea typeface="ＭＳ Ｐゴシック" charset="0"/>
              </a:rPr>
              <a:t>–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 setup that stays the same in the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Experimental Group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setup that is changed in the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Independent Variable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factor that you are testing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>
                <a:latin typeface="Rockwell" charset="0"/>
                <a:ea typeface="ＭＳ Ｐゴシック" charset="0"/>
              </a:rPr>
              <a:t>Dependant Variable</a:t>
            </a:r>
            <a:r>
              <a:rPr lang="en-US">
                <a:latin typeface="Rockwell" charset="0"/>
                <a:ea typeface="ＭＳ Ｐゴシック" charset="0"/>
              </a:rPr>
              <a:t> –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600">
                <a:latin typeface="Rockwell" charset="0"/>
                <a:ea typeface="ＭＳ Ｐゴシック" charset="0"/>
              </a:rPr>
              <a:t>or responding variable (changes because of the independent variable)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14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General Stuff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880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Biosphere – planet that sustains life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Ecosystem –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communities of living organisms and their non-living environment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Biotic = living		abiotic = non-living</a:t>
            </a:r>
          </a:p>
          <a:p>
            <a:pPr lvl="1" eaLnBrk="1" hangingPunct="1">
              <a:buFontTx/>
              <a:buNone/>
            </a:pPr>
            <a:endParaRPr lang="en-US"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Evolution – 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changing of a population over time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286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dirty="0">
                <a:latin typeface="Rockwell" charset="0"/>
              </a:rPr>
              <a:t>Natural Selection </a:t>
            </a:r>
            <a:r>
              <a:rPr lang="en-US" dirty="0">
                <a:latin typeface="Rockwell" charset="0"/>
              </a:rPr>
              <a:t>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traits that are beneficial are more likely to be passed to offspring - </a:t>
            </a:r>
            <a:r>
              <a:rPr lang="ja-JP" altLang="en-US" dirty="0">
                <a:latin typeface="Rockwell" charset="0"/>
                <a:ea typeface="ＭＳ Ｐゴシック" charset="0"/>
              </a:rPr>
              <a:t>“</a:t>
            </a:r>
            <a:r>
              <a:rPr lang="en-US" altLang="ja-JP" dirty="0">
                <a:latin typeface="Rockwell" charset="0"/>
                <a:ea typeface="ＭＳ Ｐゴシック" charset="0"/>
              </a:rPr>
              <a:t>survival of the fittest</a:t>
            </a:r>
            <a:r>
              <a:rPr lang="ja-JP" altLang="en-US" dirty="0">
                <a:latin typeface="Rockwell" charset="0"/>
                <a:ea typeface="ＭＳ Ｐゴシック" charset="0"/>
              </a:rPr>
              <a:t>”</a:t>
            </a:r>
            <a:endParaRPr lang="en-US" altLang="ja-JP" dirty="0"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u="sng" dirty="0">
                <a:latin typeface="Rockwell" charset="0"/>
              </a:rPr>
              <a:t>Adaptations</a:t>
            </a:r>
            <a:r>
              <a:rPr lang="en-US" dirty="0">
                <a:latin typeface="Rockwell" charset="0"/>
              </a:rPr>
              <a:t> 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Traits that improve organisms ability to survive and reproduce</a:t>
            </a:r>
          </a:p>
          <a:p>
            <a:pPr eaLnBrk="1" hangingPunct="1"/>
            <a:r>
              <a:rPr lang="en-US" u="sng" dirty="0">
                <a:latin typeface="Rockwell" charset="0"/>
              </a:rPr>
              <a:t>Fitness</a:t>
            </a:r>
            <a:r>
              <a:rPr lang="en-US" dirty="0">
                <a:latin typeface="Rockwell" charset="0"/>
              </a:rPr>
              <a:t> – </a:t>
            </a:r>
          </a:p>
          <a:p>
            <a:pPr lvl="1" eaLnBrk="1" hangingPunct="1"/>
            <a:r>
              <a:rPr lang="en-US" dirty="0">
                <a:latin typeface="Rockwell" charset="0"/>
                <a:ea typeface="ＭＳ Ｐゴシック" charset="0"/>
              </a:rPr>
              <a:t>An organisms contribution to genes to the next generation</a:t>
            </a:r>
          </a:p>
          <a:p>
            <a:pPr eaLnBrk="1" hangingPunct="1"/>
            <a:endParaRPr lang="en-US" dirty="0">
              <a:latin typeface="Rockwell" charset="0"/>
            </a:endParaRPr>
          </a:p>
        </p:txBody>
      </p:sp>
      <p:pic>
        <p:nvPicPr>
          <p:cNvPr id="737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00613"/>
            <a:ext cx="335280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95725"/>
            <a:ext cx="38100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body" idx="4294967295"/>
          </p:nvPr>
        </p:nvSpPr>
        <p:spPr>
          <a:xfrm>
            <a:off x="228600" y="122238"/>
            <a:ext cx="8229600" cy="4525962"/>
          </a:xfrm>
        </p:spPr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Grey mice…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…have better camouflage…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Meaning they get eaten less…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Meaning they pass on their grey genes to the next generation…</a:t>
            </a:r>
          </a:p>
          <a:p>
            <a:pPr lvl="1" eaLnBrk="1" hangingPunct="1"/>
            <a:r>
              <a:rPr lang="en-US">
                <a:latin typeface="Rockwell" charset="0"/>
                <a:ea typeface="ＭＳ Ｐゴシック" charset="0"/>
              </a:rPr>
              <a:t>Which means a higher fitness</a:t>
            </a:r>
          </a:p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7577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0838"/>
            <a:ext cx="7038975" cy="396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0" y="2895600"/>
            <a:ext cx="20574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0" y="2895600"/>
            <a:ext cx="22860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0 at 10.56.1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380943" cy="6324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819400"/>
            <a:ext cx="43434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4343400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252" name="Content Placeholder 7"/>
          <p:cNvSpPr>
            <a:spLocks noGrp="1"/>
          </p:cNvSpPr>
          <p:nvPr>
            <p:ph idx="1"/>
          </p:nvPr>
        </p:nvSpPr>
        <p:spPr>
          <a:xfrm>
            <a:off x="381000" y="-25400"/>
            <a:ext cx="8229600" cy="2463800"/>
          </a:xfrm>
        </p:spPr>
        <p:txBody>
          <a:bodyPr/>
          <a:lstStyle/>
          <a:p>
            <a:r>
              <a:rPr lang="en-US">
                <a:latin typeface="Rockwell" charset="0"/>
              </a:rPr>
              <a:t>Describe how natural selection works.</a:t>
            </a:r>
          </a:p>
          <a:p>
            <a:endParaRPr lang="en-US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49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ffectLst/>
              <a:latin typeface="Rockwell" charset="0"/>
            </a:endParaRPr>
          </a:p>
        </p:txBody>
      </p:sp>
      <p:sp>
        <p:nvSpPr>
          <p:cNvPr id="778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Rockwell" charset="0"/>
            </a:endParaRPr>
          </a:p>
        </p:txBody>
      </p:sp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6482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379913"/>
            <a:ext cx="4191000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Natural Selection…how does it work?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Create your own hypothesis explaining how giraffes evolved long necks, assuming their ancestors were shorter.  What evolutionary pressure caused the longer necks? (Why did it happen?)</a:t>
            </a:r>
          </a:p>
          <a:p>
            <a:pPr eaLnBrk="1" hangingPunct="1"/>
            <a:r>
              <a:rPr lang="en-US">
                <a:latin typeface="Rockwell" charset="0"/>
              </a:rPr>
              <a:t>Giraffe fight!!!</a:t>
            </a:r>
          </a:p>
          <a:p>
            <a:pPr eaLnBrk="1" hangingPunct="1"/>
            <a:r>
              <a:rPr lang="en-US" sz="1600">
                <a:latin typeface="Rockwell" charset="0"/>
              </a:rPr>
              <a:t>http://www.youtube.com/watch?v=C7HCIGFdBt8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4191000"/>
            <a:ext cx="20256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05400"/>
            <a:ext cx="1747838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477000" cy="1219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www.Remind.com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3" y="1066800"/>
            <a:ext cx="9144000" cy="5486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This website allows users (me) to set up an account and text people who subscribe (you)</a:t>
            </a:r>
          </a:p>
          <a:p>
            <a:pPr>
              <a:defRPr/>
            </a:pPr>
            <a:r>
              <a:rPr lang="en-US" dirty="0" smtClean="0"/>
              <a:t>I will text your reminders about homework, tests, changes, etc. etc.</a:t>
            </a:r>
          </a:p>
          <a:p>
            <a:pPr>
              <a:defRPr/>
            </a:pPr>
            <a:r>
              <a:rPr lang="en-US" u="sng" dirty="0" smtClean="0"/>
              <a:t>Directions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sz="3800" dirty="0" smtClean="0"/>
              <a:t>Periods 1, 3 </a:t>
            </a:r>
            <a:r>
              <a:rPr lang="en-US" sz="3800" dirty="0"/>
              <a:t>&amp; </a:t>
            </a:r>
            <a:r>
              <a:rPr lang="en-US" sz="3800" dirty="0" smtClean="0"/>
              <a:t>9 – text </a:t>
            </a:r>
            <a:r>
              <a:rPr lang="en-US" sz="3800" dirty="0"/>
              <a:t>@</a:t>
            </a:r>
            <a:r>
              <a:rPr lang="en-US" sz="3800" dirty="0" smtClean="0"/>
              <a:t>dcbb5b to 570</a:t>
            </a:r>
            <a:r>
              <a:rPr lang="en-US" sz="3800" dirty="0"/>
              <a:t>-213-</a:t>
            </a:r>
            <a:r>
              <a:rPr lang="en-US" sz="3800" dirty="0" smtClean="0"/>
              <a:t>5830</a:t>
            </a:r>
          </a:p>
          <a:p>
            <a:pPr lvl="1">
              <a:defRPr/>
            </a:pPr>
            <a:r>
              <a:rPr lang="en-US" sz="3800" dirty="0" smtClean="0"/>
              <a:t>Periods 6 &amp; 7 -- text @89cf4c to 570</a:t>
            </a:r>
            <a:r>
              <a:rPr lang="en-US" sz="3800" dirty="0"/>
              <a:t>-213-5830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33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  <a:t>8/28  FIRST ATB!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  <a:latin typeface="Rockwell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/>
          <a:lstStyle/>
          <a:p>
            <a:pPr eaLnBrk="1" hangingPunct="1"/>
            <a:r>
              <a:rPr lang="en-US" dirty="0">
                <a:latin typeface="Rockwell" charset="0"/>
              </a:rPr>
              <a:t>Get a piece of paper – write your name on the top</a:t>
            </a:r>
          </a:p>
          <a:p>
            <a:pPr eaLnBrk="1" hangingPunct="1"/>
            <a:r>
              <a:rPr lang="en-US" dirty="0">
                <a:latin typeface="Rockwell" charset="0"/>
              </a:rPr>
              <a:t>Skip a few lines:  Write the date: 8</a:t>
            </a:r>
            <a:r>
              <a:rPr lang="en-US" dirty="0" smtClean="0">
                <a:latin typeface="Rockwell" charset="0"/>
              </a:rPr>
              <a:t>/28</a:t>
            </a:r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Then answer:  </a:t>
            </a:r>
            <a:r>
              <a:rPr lang="ja-JP" altLang="en-US" dirty="0">
                <a:latin typeface="Rockwell" charset="0"/>
              </a:rPr>
              <a:t>“</a:t>
            </a:r>
            <a:r>
              <a:rPr lang="en-US" altLang="ja-JP" dirty="0">
                <a:latin typeface="Rockwell" charset="0"/>
              </a:rPr>
              <a:t>What is the class </a:t>
            </a:r>
            <a:r>
              <a:rPr lang="en-US" altLang="ja-JP" dirty="0" smtClean="0">
                <a:latin typeface="Rockwell" charset="0"/>
              </a:rPr>
              <a:t>wiki address</a:t>
            </a:r>
            <a:r>
              <a:rPr lang="en-US" altLang="ja-JP" dirty="0">
                <a:latin typeface="Rockwell" charset="0"/>
              </a:rPr>
              <a:t>?</a:t>
            </a:r>
            <a:r>
              <a:rPr lang="ja-JP" altLang="en-US" dirty="0">
                <a:latin typeface="Rockwell" charset="0"/>
              </a:rPr>
              <a:t>”</a:t>
            </a:r>
            <a:endParaRPr lang="en-US" altLang="ja-JP" dirty="0">
              <a:latin typeface="Rockwell" charset="0"/>
            </a:endParaRPr>
          </a:p>
          <a:p>
            <a:pPr eaLnBrk="1" hangingPunct="1"/>
            <a:r>
              <a:rPr lang="en-US" u="sng" dirty="0">
                <a:latin typeface="Rockwell" charset="0"/>
              </a:rPr>
              <a:t>Today</a:t>
            </a:r>
            <a:r>
              <a:rPr lang="en-US" dirty="0">
                <a:latin typeface="Rockwell" charset="0"/>
              </a:rPr>
              <a:t>: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Parent info sheets due!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Go over the pre-quiz</a:t>
            </a:r>
          </a:p>
          <a:p>
            <a:pPr lvl="1" eaLnBrk="1" hangingPunct="1"/>
            <a:r>
              <a:rPr lang="en-US" dirty="0" err="1" smtClean="0">
                <a:latin typeface="Rockwell" charset="0"/>
                <a:ea typeface="ＭＳ Ｐゴシック" charset="0"/>
              </a:rPr>
              <a:t>Wikispaces</a:t>
            </a:r>
            <a:r>
              <a:rPr lang="en-US" dirty="0" smtClean="0">
                <a:latin typeface="Rockwell" charset="0"/>
                <a:ea typeface="ＭＳ Ｐゴシック" charset="0"/>
              </a:rPr>
              <a:t> scavenger hunt / printing sheet  -- </a:t>
            </a:r>
            <a:r>
              <a:rPr lang="en-US" b="1" dirty="0" smtClean="0">
                <a:latin typeface="Rockwell" charset="0"/>
                <a:ea typeface="ＭＳ Ｐゴシック" charset="0"/>
              </a:rPr>
              <a:t>due Wednesday</a:t>
            </a:r>
          </a:p>
          <a:p>
            <a:pPr lvl="1" eaLnBrk="1" hangingPunct="1"/>
            <a:r>
              <a:rPr lang="en-US" dirty="0" smtClean="0">
                <a:latin typeface="Rockwell" charset="0"/>
                <a:ea typeface="ＭＳ Ｐゴシック" charset="0"/>
              </a:rPr>
              <a:t>Start the chapter</a:t>
            </a:r>
            <a:endParaRPr lang="en-US" dirty="0">
              <a:latin typeface="Rockwel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The World of Biology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3336925" y="4684713"/>
            <a:ext cx="83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Hakim</a:t>
            </a:r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4038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1538"/>
            <a:ext cx="3352800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0"/>
            <a:ext cx="26193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9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18523</TotalTime>
  <Words>1834</Words>
  <Application>Microsoft Macintosh PowerPoint</Application>
  <PresentationFormat>On-screen Show (4:3)</PresentationFormat>
  <Paragraphs>372</Paragraphs>
  <Slides>56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Foundry</vt:lpstr>
      <vt:lpstr>PowerPoint Presentation</vt:lpstr>
      <vt:lpstr>Directions:</vt:lpstr>
      <vt:lpstr>Online book directions…</vt:lpstr>
      <vt:lpstr>PowerPoint Presentation</vt:lpstr>
      <vt:lpstr>PowerPoint Presentation</vt:lpstr>
      <vt:lpstr>www.Remind.com </vt:lpstr>
      <vt:lpstr>8/28  FIRST ATB!</vt:lpstr>
      <vt:lpstr>The World of Biology</vt:lpstr>
      <vt:lpstr>PowerPoint Presentation</vt:lpstr>
      <vt:lpstr>9/2 ATB</vt:lpstr>
      <vt:lpstr>What is biology?</vt:lpstr>
      <vt:lpstr>What are some of the branches of biology? </vt:lpstr>
      <vt:lpstr>PowerPoint Presentation</vt:lpstr>
      <vt:lpstr>9/3 ATB</vt:lpstr>
      <vt:lpstr>Characteristics of Life</vt:lpstr>
      <vt:lpstr>What is the difference between living and nonliving?</vt:lpstr>
      <vt:lpstr>What are  the characteristics of life?</vt:lpstr>
      <vt:lpstr>7 Characteristics of  Life</vt:lpstr>
      <vt:lpstr>PowerPoint Presentation</vt:lpstr>
      <vt:lpstr>9/4 ATB</vt:lpstr>
      <vt:lpstr>9/5 ATB</vt:lpstr>
      <vt:lpstr>Characteristics of Life</vt:lpstr>
      <vt:lpstr>PowerPoint Presentation</vt:lpstr>
      <vt:lpstr>9/9 ATB</vt:lpstr>
      <vt:lpstr>9/10 ATB</vt:lpstr>
      <vt:lpstr>PowerPoint Presentation</vt:lpstr>
      <vt:lpstr>PowerPoint Presentation</vt:lpstr>
      <vt:lpstr>PowerPoint Presentation</vt:lpstr>
      <vt:lpstr>9/11 ATB</vt:lpstr>
      <vt:lpstr>PowerPoint Presentation</vt:lpstr>
      <vt:lpstr>Characteristics of life review: </vt:lpstr>
      <vt:lpstr>Book Assignment</vt:lpstr>
      <vt:lpstr>Domains of Life</vt:lpstr>
      <vt:lpstr>Kingdoms of Life</vt:lpstr>
      <vt:lpstr>Kingdoms of Life</vt:lpstr>
      <vt:lpstr>The Big Ideas in Biology </vt:lpstr>
      <vt:lpstr>The Big Ideas in Biology </vt:lpstr>
      <vt:lpstr>The Big Ideas in Biology </vt:lpstr>
      <vt:lpstr>9/12 ATB</vt:lpstr>
      <vt:lpstr>Test Review</vt:lpstr>
      <vt:lpstr>Review</vt:lpstr>
      <vt:lpstr>review cont’d</vt:lpstr>
      <vt:lpstr>Quiz Review</vt:lpstr>
      <vt:lpstr>9/16</vt:lpstr>
      <vt:lpstr>PowerPoint Presentation</vt:lpstr>
      <vt:lpstr>The End</vt:lpstr>
      <vt:lpstr>PowerPoint Presentation</vt:lpstr>
      <vt:lpstr>Scientific Method == Review</vt:lpstr>
      <vt:lpstr>Scientific Method (con’t)</vt:lpstr>
      <vt:lpstr>PowerPoint Presentation</vt:lpstr>
      <vt:lpstr>General Stuff</vt:lpstr>
      <vt:lpstr>PowerPoint Presentation</vt:lpstr>
      <vt:lpstr>PowerPoint Presentation</vt:lpstr>
      <vt:lpstr>PowerPoint Presentation</vt:lpstr>
      <vt:lpstr>PowerPoint Presentation</vt:lpstr>
      <vt:lpstr>Natural Selection…how does it work?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Biology</dc:title>
  <dc:creator>David</dc:creator>
  <cp:lastModifiedBy>SASD User</cp:lastModifiedBy>
  <cp:revision>224</cp:revision>
  <cp:lastPrinted>2013-09-16T18:17:48Z</cp:lastPrinted>
  <dcterms:created xsi:type="dcterms:W3CDTF">2012-09-11T17:47:09Z</dcterms:created>
  <dcterms:modified xsi:type="dcterms:W3CDTF">2014-10-01T12:54:17Z</dcterms:modified>
</cp:coreProperties>
</file>